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86"/>
  </p:notesMasterIdLst>
  <p:handoutMasterIdLst>
    <p:handoutMasterId r:id="rId87"/>
  </p:handoutMasterIdLst>
  <p:sldIdLst>
    <p:sldId id="300" r:id="rId2"/>
    <p:sldId id="302" r:id="rId3"/>
    <p:sldId id="426" r:id="rId4"/>
    <p:sldId id="427" r:id="rId5"/>
    <p:sldId id="348" r:id="rId6"/>
    <p:sldId id="428" r:id="rId7"/>
    <p:sldId id="429" r:id="rId8"/>
    <p:sldId id="350" r:id="rId9"/>
    <p:sldId id="354" r:id="rId10"/>
    <p:sldId id="321" r:id="rId11"/>
    <p:sldId id="431" r:id="rId12"/>
    <p:sldId id="432" r:id="rId13"/>
    <p:sldId id="307" r:id="rId14"/>
    <p:sldId id="341" r:id="rId15"/>
    <p:sldId id="434" r:id="rId16"/>
    <p:sldId id="437" r:id="rId17"/>
    <p:sldId id="438" r:id="rId18"/>
    <p:sldId id="326" r:id="rId19"/>
    <p:sldId id="327" r:id="rId20"/>
    <p:sldId id="416" r:id="rId21"/>
    <p:sldId id="328" r:id="rId22"/>
    <p:sldId id="419" r:id="rId23"/>
    <p:sldId id="486" r:id="rId24"/>
    <p:sldId id="420" r:id="rId25"/>
    <p:sldId id="422" r:id="rId26"/>
    <p:sldId id="310" r:id="rId27"/>
    <p:sldId id="342" r:id="rId28"/>
    <p:sldId id="329" r:id="rId29"/>
    <p:sldId id="330" r:id="rId30"/>
    <p:sldId id="331" r:id="rId31"/>
    <p:sldId id="312" r:id="rId32"/>
    <p:sldId id="490" r:id="rId33"/>
    <p:sldId id="491" r:id="rId34"/>
    <p:sldId id="492" r:id="rId35"/>
    <p:sldId id="493" r:id="rId36"/>
    <p:sldId id="313" r:id="rId37"/>
    <p:sldId id="441" r:id="rId38"/>
    <p:sldId id="442" r:id="rId39"/>
    <p:sldId id="371" r:id="rId40"/>
    <p:sldId id="374" r:id="rId41"/>
    <p:sldId id="370" r:id="rId42"/>
    <p:sldId id="446" r:id="rId43"/>
    <p:sldId id="332" r:id="rId44"/>
    <p:sldId id="314" r:id="rId45"/>
    <p:sldId id="378" r:id="rId46"/>
    <p:sldId id="445" r:id="rId47"/>
    <p:sldId id="333" r:id="rId48"/>
    <p:sldId id="379" r:id="rId49"/>
    <p:sldId id="447" r:id="rId50"/>
    <p:sldId id="448" r:id="rId51"/>
    <p:sldId id="449" r:id="rId52"/>
    <p:sldId id="450" r:id="rId53"/>
    <p:sldId id="334" r:id="rId54"/>
    <p:sldId id="335" r:id="rId55"/>
    <p:sldId id="386" r:id="rId56"/>
    <p:sldId id="390" r:id="rId57"/>
    <p:sldId id="391" r:id="rId58"/>
    <p:sldId id="392" r:id="rId59"/>
    <p:sldId id="316" r:id="rId60"/>
    <p:sldId id="452" r:id="rId61"/>
    <p:sldId id="407" r:id="rId62"/>
    <p:sldId id="453" r:id="rId63"/>
    <p:sldId id="455" r:id="rId64"/>
    <p:sldId id="408" r:id="rId65"/>
    <p:sldId id="409" r:id="rId66"/>
    <p:sldId id="410" r:id="rId67"/>
    <p:sldId id="411" r:id="rId68"/>
    <p:sldId id="494" r:id="rId69"/>
    <p:sldId id="495" r:id="rId70"/>
    <p:sldId id="496" r:id="rId71"/>
    <p:sldId id="468" r:id="rId72"/>
    <p:sldId id="469" r:id="rId73"/>
    <p:sldId id="471" r:id="rId74"/>
    <p:sldId id="472" r:id="rId75"/>
    <p:sldId id="473" r:id="rId76"/>
    <p:sldId id="474" r:id="rId77"/>
    <p:sldId id="475" r:id="rId78"/>
    <p:sldId id="476" r:id="rId79"/>
    <p:sldId id="477" r:id="rId80"/>
    <p:sldId id="478" r:id="rId81"/>
    <p:sldId id="479" r:id="rId82"/>
    <p:sldId id="480" r:id="rId83"/>
    <p:sldId id="412" r:id="rId84"/>
    <p:sldId id="497" r:id="rId85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83">
          <p15:clr>
            <a:srgbClr val="A4A3A4"/>
          </p15:clr>
        </p15:guide>
        <p15:guide id="2" pos="293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C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20"/>
    <p:restoredTop sz="96887" autoAdjust="0"/>
  </p:normalViewPr>
  <p:slideViewPr>
    <p:cSldViewPr>
      <p:cViewPr varScale="1">
        <p:scale>
          <a:sx n="106" d="100"/>
          <a:sy n="106" d="100"/>
        </p:scale>
        <p:origin x="127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24"/>
    </p:cViewPr>
  </p:sorterViewPr>
  <p:notesViewPr>
    <p:cSldViewPr>
      <p:cViewPr>
        <p:scale>
          <a:sx n="66" d="100"/>
          <a:sy n="66" d="100"/>
        </p:scale>
        <p:origin x="-930" y="1404"/>
      </p:cViewPr>
      <p:guideLst>
        <p:guide orient="horz" pos="2183"/>
        <p:guide pos="293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57.xml"/><Relationship Id="rId2" Type="http://schemas.openxmlformats.org/officeDocument/2006/relationships/slide" Target="slides/slide9.xml"/><Relationship Id="rId1" Type="http://schemas.openxmlformats.org/officeDocument/2006/relationships/slide" Target="slides/slide5.xml"/><Relationship Id="rId4" Type="http://schemas.openxmlformats.org/officeDocument/2006/relationships/slide" Target="slides/slide5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arry:Dropbox:Teaching:IE%20362%20S13:Slides:forecast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arry:Dropbox:Teaching:IE%20362%20S13:Slides:forecasts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879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r>
              <a:rPr lang="en-US"/>
              <a:t>Demand vs Deseasonalized</a:t>
            </a:r>
          </a:p>
        </c:rich>
      </c:tx>
      <c:layout>
        <c:manualLayout>
          <c:xMode val="edge"/>
          <c:yMode val="edge"/>
          <c:x val="0.30317460317460315"/>
          <c:y val="2.0408163265306121E-2"/>
        </c:manualLayout>
      </c:layout>
      <c:overlay val="0"/>
      <c:spPr>
        <a:noFill/>
        <a:ln w="43397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15079365079365079"/>
          <c:y val="0.20116618075801748"/>
          <c:w val="0.48571428571428571"/>
          <c:h val="0.58309037900874627"/>
        </c:manualLayout>
      </c:layout>
      <c:lineChart>
        <c:grouping val="standard"/>
        <c:varyColors val="0"/>
        <c:ser>
          <c:idx val="1"/>
          <c:order val="0"/>
          <c:tx>
            <c:strRef>
              <c:f>Static!$B$1</c:f>
              <c:strCache>
                <c:ptCount val="1"/>
                <c:pt idx="0">
                  <c:v>Demand</c:v>
                </c:pt>
              </c:strCache>
            </c:strRef>
          </c:tx>
          <c:spPr>
            <a:ln w="21699">
              <a:solidFill>
                <a:srgbClr val="FF00FF"/>
              </a:solidFill>
              <a:prstDash val="solid"/>
            </a:ln>
          </c:spPr>
          <c:marker>
            <c:symbol val="square"/>
            <c:size val="8"/>
            <c:spPr>
              <a:solidFill>
                <a:srgbClr val="FF00FF"/>
              </a:solidFill>
              <a:ln>
                <a:solidFill>
                  <a:srgbClr val="FF00FF"/>
                </a:solidFill>
                <a:prstDash val="solid"/>
              </a:ln>
            </c:spPr>
          </c:marker>
          <c:val>
            <c:numRef>
              <c:f>Static!$B$2:$B$13</c:f>
              <c:numCache>
                <c:formatCode>General</c:formatCode>
                <c:ptCount val="12"/>
                <c:pt idx="0">
                  <c:v>8000</c:v>
                </c:pt>
                <c:pt idx="1">
                  <c:v>13000</c:v>
                </c:pt>
                <c:pt idx="2">
                  <c:v>23000</c:v>
                </c:pt>
                <c:pt idx="3">
                  <c:v>34000</c:v>
                </c:pt>
                <c:pt idx="4">
                  <c:v>10000</c:v>
                </c:pt>
                <c:pt idx="5">
                  <c:v>18000</c:v>
                </c:pt>
                <c:pt idx="6">
                  <c:v>23000</c:v>
                </c:pt>
                <c:pt idx="7">
                  <c:v>38000</c:v>
                </c:pt>
                <c:pt idx="8">
                  <c:v>12000</c:v>
                </c:pt>
                <c:pt idx="9">
                  <c:v>13000</c:v>
                </c:pt>
                <c:pt idx="10">
                  <c:v>32000</c:v>
                </c:pt>
                <c:pt idx="11">
                  <c:v>41000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41E-42B7-B403-E3D67F6CD1B8}"/>
            </c:ext>
          </c:extLst>
        </c:ser>
        <c:ser>
          <c:idx val="2"/>
          <c:order val="1"/>
          <c:tx>
            <c:strRef>
              <c:f>Static!$C$1</c:f>
              <c:strCache>
                <c:ptCount val="1"/>
                <c:pt idx="0">
                  <c:v>Deseasonalized Demand</c:v>
                </c:pt>
              </c:strCache>
            </c:strRef>
          </c:tx>
          <c:spPr>
            <a:ln w="43397">
              <a:solidFill>
                <a:srgbClr val="008080"/>
              </a:solidFill>
              <a:prstDash val="solid"/>
            </a:ln>
          </c:spPr>
          <c:marker>
            <c:symbol val="triangle"/>
            <c:size val="11"/>
            <c:spPr>
              <a:solidFill>
                <a:srgbClr val="008080"/>
              </a:solidFill>
              <a:ln>
                <a:solidFill>
                  <a:srgbClr val="008080"/>
                </a:solidFill>
                <a:prstDash val="solid"/>
              </a:ln>
            </c:spPr>
          </c:marker>
          <c:val>
            <c:numRef>
              <c:f>Static!$C$2:$C$13</c:f>
              <c:numCache>
                <c:formatCode>General</c:formatCode>
                <c:ptCount val="12"/>
                <c:pt idx="2">
                  <c:v>19750</c:v>
                </c:pt>
                <c:pt idx="3">
                  <c:v>20625</c:v>
                </c:pt>
                <c:pt idx="4">
                  <c:v>21250</c:v>
                </c:pt>
                <c:pt idx="5">
                  <c:v>21750</c:v>
                </c:pt>
                <c:pt idx="6">
                  <c:v>22500</c:v>
                </c:pt>
                <c:pt idx="7">
                  <c:v>22125</c:v>
                </c:pt>
                <c:pt idx="8">
                  <c:v>22625</c:v>
                </c:pt>
                <c:pt idx="9">
                  <c:v>24125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41E-42B7-B403-E3D67F6CD1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840384"/>
        <c:axId val="35842688"/>
      </c:lineChart>
      <c:catAx>
        <c:axId val="3584038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538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Period</a:t>
                </a:r>
              </a:p>
            </c:rich>
          </c:tx>
          <c:layout>
            <c:manualLayout>
              <c:xMode val="edge"/>
              <c:yMode val="edge"/>
              <c:x val="0.35238095238095241"/>
              <c:y val="0.88338192419825057"/>
            </c:manualLayout>
          </c:layout>
          <c:overlay val="0"/>
          <c:spPr>
            <a:noFill/>
            <a:ln w="43397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542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538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35842688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35842688"/>
        <c:scaling>
          <c:orientation val="minMax"/>
        </c:scaling>
        <c:delete val="0"/>
        <c:axPos val="l"/>
        <c:majorGridlines>
          <c:spPr>
            <a:ln w="5425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538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Demand</a:t>
                </a:r>
              </a:p>
            </c:rich>
          </c:tx>
          <c:layout>
            <c:manualLayout>
              <c:xMode val="edge"/>
              <c:yMode val="edge"/>
              <c:x val="1.9047619047619049E-2"/>
              <c:y val="0.39941690962099119"/>
            </c:manualLayout>
          </c:layout>
          <c:overlay val="0"/>
          <c:spPr>
            <a:noFill/>
            <a:ln w="43397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542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538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35840384"/>
        <c:crosses val="autoZero"/>
        <c:crossBetween val="between"/>
      </c:valAx>
      <c:spPr>
        <a:noFill/>
        <a:ln w="43397">
          <a:noFill/>
        </a:ln>
      </c:spPr>
    </c:plotArea>
    <c:legend>
      <c:legendPos val="r"/>
      <c:layout>
        <c:manualLayout>
          <c:xMode val="edge"/>
          <c:yMode val="edge"/>
          <c:x val="0.65555555555555556"/>
          <c:y val="0.42274052478134111"/>
          <c:w val="0.33809523809523812"/>
          <c:h val="0.13702623906705538"/>
        </c:manualLayout>
      </c:layout>
      <c:overlay val="0"/>
      <c:spPr>
        <a:solidFill>
          <a:srgbClr val="FFFFFF"/>
        </a:solidFill>
        <a:ln w="5425">
          <a:solidFill>
            <a:srgbClr val="000000"/>
          </a:solidFill>
          <a:prstDash val="solid"/>
        </a:ln>
      </c:spPr>
      <c:txPr>
        <a:bodyPr/>
        <a:lstStyle/>
        <a:p>
          <a:pPr>
            <a:defRPr sz="141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FFFFFF"/>
    </a:solidFill>
    <a:ln w="5425">
      <a:solidFill>
        <a:srgbClr val="000000"/>
      </a:solidFill>
      <a:prstDash val="solid"/>
    </a:ln>
  </c:spPr>
  <c:txPr>
    <a:bodyPr/>
    <a:lstStyle/>
    <a:p>
      <a:pPr>
        <a:defRPr sz="1538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0277296360485267"/>
          <c:y val="0.08"/>
          <c:w val="0.5615251299826689"/>
          <c:h val="0.66666666666666663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Dt</c:v>
                </c:pt>
              </c:strCache>
            </c:strRef>
          </c:tx>
          <c:spPr>
            <a:ln w="16643">
              <a:noFill/>
            </a:ln>
          </c:spPr>
          <c:marker>
            <c:symbol val="diamond"/>
            <c:size val="4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xVal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xVal>
          <c:yVal>
            <c:numRef>
              <c:f>Sheet1!$B$2:$B$13</c:f>
              <c:numCache>
                <c:formatCode>General</c:formatCode>
                <c:ptCount val="12"/>
                <c:pt idx="0">
                  <c:v>8000</c:v>
                </c:pt>
                <c:pt idx="1">
                  <c:v>13000</c:v>
                </c:pt>
                <c:pt idx="2">
                  <c:v>23000</c:v>
                </c:pt>
                <c:pt idx="3">
                  <c:v>34000</c:v>
                </c:pt>
                <c:pt idx="4">
                  <c:v>10000</c:v>
                </c:pt>
                <c:pt idx="5">
                  <c:v>18000</c:v>
                </c:pt>
                <c:pt idx="6">
                  <c:v>23000</c:v>
                </c:pt>
                <c:pt idx="7">
                  <c:v>38000</c:v>
                </c:pt>
                <c:pt idx="8">
                  <c:v>12000</c:v>
                </c:pt>
                <c:pt idx="9">
                  <c:v>13000</c:v>
                </c:pt>
                <c:pt idx="10">
                  <c:v>32000</c:v>
                </c:pt>
                <c:pt idx="11">
                  <c:v>41000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EC7-47B1-A770-C7D7CD98D3E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Dt-bar</c:v>
                </c:pt>
              </c:strCache>
            </c:strRef>
          </c:tx>
          <c:spPr>
            <a:ln w="14794">
              <a:solidFill>
                <a:srgbClr val="FF0000"/>
              </a:solidFill>
              <a:prstDash val="solid"/>
            </a:ln>
          </c:spPr>
          <c:marker>
            <c:symbol val="square"/>
            <c:size val="4"/>
            <c:spPr>
              <a:solidFill>
                <a:srgbClr val="FF0000"/>
              </a:solidFill>
              <a:ln>
                <a:solidFill>
                  <a:srgbClr val="FF0000"/>
                </a:solidFill>
                <a:prstDash val="solid"/>
              </a:ln>
            </c:spPr>
          </c:marker>
          <c:xVal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xVal>
          <c:yVal>
            <c:numRef>
              <c:f>Sheet1!$C$2:$C$13</c:f>
              <c:numCache>
                <c:formatCode>General</c:formatCode>
                <c:ptCount val="12"/>
                <c:pt idx="0">
                  <c:v>18963</c:v>
                </c:pt>
                <c:pt idx="1">
                  <c:v>19487</c:v>
                </c:pt>
                <c:pt idx="2">
                  <c:v>20011</c:v>
                </c:pt>
                <c:pt idx="3">
                  <c:v>20535</c:v>
                </c:pt>
                <c:pt idx="4">
                  <c:v>21059</c:v>
                </c:pt>
                <c:pt idx="5">
                  <c:v>21583</c:v>
                </c:pt>
                <c:pt idx="6">
                  <c:v>22107</c:v>
                </c:pt>
                <c:pt idx="7">
                  <c:v>22631</c:v>
                </c:pt>
                <c:pt idx="8">
                  <c:v>23155</c:v>
                </c:pt>
                <c:pt idx="9">
                  <c:v>23679</c:v>
                </c:pt>
                <c:pt idx="10">
                  <c:v>24203</c:v>
                </c:pt>
                <c:pt idx="11">
                  <c:v>24727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EC7-47B1-A770-C7D7CD98D3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0406784"/>
        <c:axId val="140409088"/>
      </c:scatterChart>
      <c:valAx>
        <c:axId val="140406784"/>
        <c:scaling>
          <c:orientation val="minMax"/>
          <c:max val="12"/>
          <c:min val="1"/>
        </c:scaling>
        <c:delete val="0"/>
        <c:axPos val="b"/>
        <c:title>
          <c:tx>
            <c:rich>
              <a:bodyPr/>
              <a:lstStyle/>
              <a:p>
                <a:pPr>
                  <a:defRPr sz="699" b="1" i="0" u="none" strike="noStrike" baseline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Period</a:t>
                </a:r>
              </a:p>
            </c:rich>
          </c:tx>
          <c:layout>
            <c:manualLayout>
              <c:xMode val="edge"/>
              <c:yMode val="edge"/>
              <c:x val="0.42980935875216636"/>
              <c:y val="0.87200000000000011"/>
            </c:manualLayout>
          </c:layout>
          <c:overlay val="0"/>
          <c:spPr>
            <a:noFill/>
            <a:ln w="14794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1849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699" b="0" i="0" u="none" strike="noStrik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40409088"/>
        <c:crosses val="autoZero"/>
        <c:crossBetween val="midCat"/>
        <c:majorUnit val="1"/>
      </c:valAx>
      <c:valAx>
        <c:axId val="140409088"/>
        <c:scaling>
          <c:orientation val="minMax"/>
        </c:scaling>
        <c:delete val="0"/>
        <c:axPos val="l"/>
        <c:majorGridlines>
          <c:spPr>
            <a:ln w="1849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699" b="1" i="0" u="none" strike="noStrike" baseline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Demand</a:t>
                </a:r>
              </a:p>
            </c:rich>
          </c:tx>
          <c:layout>
            <c:manualLayout>
              <c:xMode val="edge"/>
              <c:yMode val="edge"/>
              <c:x val="2.0797227036395145E-2"/>
              <c:y val="0.312"/>
            </c:manualLayout>
          </c:layout>
          <c:overlay val="0"/>
          <c:spPr>
            <a:noFill/>
            <a:ln w="14794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1849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699" b="0" i="0" u="none" strike="noStrik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40406784"/>
        <c:crosses val="autoZero"/>
        <c:crossBetween val="midCat"/>
      </c:valAx>
      <c:spPr>
        <a:noFill/>
        <a:ln w="7397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80762564991334485"/>
          <c:y val="0.33333333333333331"/>
          <c:w val="0.18544194107452339"/>
          <c:h val="0.15733333333333333"/>
        </c:manualLayout>
      </c:layout>
      <c:overlay val="0"/>
      <c:spPr>
        <a:solidFill>
          <a:srgbClr val="FFFFFF"/>
        </a:solidFill>
        <a:ln w="1849">
          <a:solidFill>
            <a:srgbClr val="000000"/>
          </a:solidFill>
          <a:prstDash val="solid"/>
        </a:ln>
      </c:spPr>
      <c:txPr>
        <a:bodyPr/>
        <a:lstStyle/>
        <a:p>
          <a:pPr>
            <a:defRPr sz="641" b="0" i="0" u="none" strike="noStrike" baseline="0">
              <a:solidFill>
                <a:srgbClr val="000000"/>
              </a:solidFill>
              <a:latin typeface="Times New Roman"/>
              <a:ea typeface="Times New Roman"/>
              <a:cs typeface="Times New Roman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FFFFFF"/>
    </a:solidFill>
    <a:ln w="1849">
      <a:solidFill>
        <a:srgbClr val="000000"/>
      </a:solidFill>
      <a:prstDash val="solid"/>
    </a:ln>
  </c:spPr>
  <c:txPr>
    <a:bodyPr/>
    <a:lstStyle/>
    <a:p>
      <a:pPr>
        <a:defRPr sz="699" b="0" i="0" u="none" strike="noStrike" baseline="0">
          <a:solidFill>
            <a:srgbClr val="000000"/>
          </a:solidFill>
          <a:latin typeface="Times New Roman"/>
          <a:ea typeface="Times New Roman"/>
          <a:cs typeface="Times New Roman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v>Demand</c:v>
          </c:tx>
          <c:marker>
            <c:symbol val="none"/>
          </c:marker>
          <c:cat>
            <c:numRef>
              <c:f>Sheet1!$A$14:$A$64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cat>
          <c:val>
            <c:numRef>
              <c:f>Sheet1!$B$14:$B$64</c:f>
              <c:numCache>
                <c:formatCode>General</c:formatCode>
                <c:ptCount val="51"/>
                <c:pt idx="0">
                  <c:v>36.17100596098004</c:v>
                </c:pt>
                <c:pt idx="1">
                  <c:v>64.537299971968395</c:v>
                </c:pt>
                <c:pt idx="2">
                  <c:v>66.665996575702408</c:v>
                </c:pt>
                <c:pt idx="3">
                  <c:v>56.058895592878528</c:v>
                </c:pt>
                <c:pt idx="4">
                  <c:v>62.858638951749718</c:v>
                </c:pt>
                <c:pt idx="5">
                  <c:v>48.094990666150011</c:v>
                </c:pt>
                <c:pt idx="6">
                  <c:v>39.963637346680663</c:v>
                </c:pt>
                <c:pt idx="7">
                  <c:v>50.063120604661272</c:v>
                </c:pt>
                <c:pt idx="8">
                  <c:v>45.131438261848302</c:v>
                </c:pt>
                <c:pt idx="9">
                  <c:v>58.020893177857182</c:v>
                </c:pt>
                <c:pt idx="10">
                  <c:v>55.537453258338303</c:v>
                </c:pt>
                <c:pt idx="11">
                  <c:v>57.876855783393943</c:v>
                </c:pt>
                <c:pt idx="12">
                  <c:v>44.963259528989752</c:v>
                </c:pt>
                <c:pt idx="13">
                  <c:v>58.506384623744999</c:v>
                </c:pt>
                <c:pt idx="14">
                  <c:v>44.551744744240608</c:v>
                </c:pt>
                <c:pt idx="15">
                  <c:v>55.730157359399612</c:v>
                </c:pt>
                <c:pt idx="16">
                  <c:v>39.2166008888519</c:v>
                </c:pt>
                <c:pt idx="17">
                  <c:v>66.437325128148274</c:v>
                </c:pt>
                <c:pt idx="18">
                  <c:v>61.989986081808887</c:v>
                </c:pt>
                <c:pt idx="19">
                  <c:v>46.069338747322703</c:v>
                </c:pt>
                <c:pt idx="20">
                  <c:v>47.38124046788684</c:v>
                </c:pt>
                <c:pt idx="21">
                  <c:v>41.570808961680321</c:v>
                </c:pt>
                <c:pt idx="22">
                  <c:v>53.451848976301818</c:v>
                </c:pt>
                <c:pt idx="23">
                  <c:v>45.743118571416232</c:v>
                </c:pt>
                <c:pt idx="24">
                  <c:v>49.231929399732117</c:v>
                </c:pt>
                <c:pt idx="25">
                  <c:v>67.436292009427675</c:v>
                </c:pt>
                <c:pt idx="26">
                  <c:v>59.128991566242583</c:v>
                </c:pt>
                <c:pt idx="27">
                  <c:v>54.716985172749453</c:v>
                </c:pt>
                <c:pt idx="28">
                  <c:v>46.669243386799302</c:v>
                </c:pt>
                <c:pt idx="29">
                  <c:v>51.33872281057058</c:v>
                </c:pt>
                <c:pt idx="30">
                  <c:v>53.94267245270597</c:v>
                </c:pt>
                <c:pt idx="31">
                  <c:v>52.382838448579101</c:v>
                </c:pt>
                <c:pt idx="32">
                  <c:v>51.136271477974603</c:v>
                </c:pt>
                <c:pt idx="33">
                  <c:v>48.447006593927568</c:v>
                </c:pt>
                <c:pt idx="34">
                  <c:v>32.782862864213989</c:v>
                </c:pt>
                <c:pt idx="35">
                  <c:v>50.229485573184618</c:v>
                </c:pt>
                <c:pt idx="36">
                  <c:v>49.093442895060683</c:v>
                </c:pt>
                <c:pt idx="37">
                  <c:v>24.940893286411271</c:v>
                </c:pt>
                <c:pt idx="38">
                  <c:v>45.134836433438252</c:v>
                </c:pt>
                <c:pt idx="39">
                  <c:v>58.935846127145624</c:v>
                </c:pt>
                <c:pt idx="40">
                  <c:v>58.179390288709101</c:v>
                </c:pt>
                <c:pt idx="41">
                  <c:v>42.377076754527472</c:v>
                </c:pt>
                <c:pt idx="42">
                  <c:v>37.449662623611893</c:v>
                </c:pt>
                <c:pt idx="43">
                  <c:v>43.192828993736718</c:v>
                </c:pt>
                <c:pt idx="44">
                  <c:v>39.668954323437497</c:v>
                </c:pt>
                <c:pt idx="45">
                  <c:v>51.956929506939588</c:v>
                </c:pt>
                <c:pt idx="46">
                  <c:v>57.481718771270863</c:v>
                </c:pt>
                <c:pt idx="47">
                  <c:v>47.440274626081283</c:v>
                </c:pt>
                <c:pt idx="48">
                  <c:v>43.492113577044798</c:v>
                </c:pt>
                <c:pt idx="49">
                  <c:v>43.543378978623068</c:v>
                </c:pt>
                <c:pt idx="50">
                  <c:v>40.338715572576803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118-40CE-94B6-183CAC7A5257}"/>
            </c:ext>
          </c:extLst>
        </c:ser>
        <c:ser>
          <c:idx val="1"/>
          <c:order val="1"/>
          <c:tx>
            <c:v>MA(4)</c:v>
          </c:tx>
          <c:marker>
            <c:symbol val="none"/>
          </c:marker>
          <c:cat>
            <c:numRef>
              <c:f>Sheet1!$A$14:$A$64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cat>
          <c:val>
            <c:numRef>
              <c:f>Sheet1!$C$14:$C$64</c:f>
              <c:numCache>
                <c:formatCode>General</c:formatCode>
                <c:ptCount val="51"/>
                <c:pt idx="0">
                  <c:v>43.462530553997617</c:v>
                </c:pt>
                <c:pt idx="1">
                  <c:v>46.955837468521104</c:v>
                </c:pt>
                <c:pt idx="2">
                  <c:v>51.456789673629793</c:v>
                </c:pt>
                <c:pt idx="3">
                  <c:v>55.858299525382328</c:v>
                </c:pt>
                <c:pt idx="4">
                  <c:v>62.530207773074757</c:v>
                </c:pt>
                <c:pt idx="5">
                  <c:v>58.419630446620168</c:v>
                </c:pt>
                <c:pt idx="6">
                  <c:v>51.744040639364727</c:v>
                </c:pt>
                <c:pt idx="7">
                  <c:v>50.245096892310407</c:v>
                </c:pt>
                <c:pt idx="8">
                  <c:v>45.813296719835037</c:v>
                </c:pt>
                <c:pt idx="9">
                  <c:v>48.294772347761857</c:v>
                </c:pt>
                <c:pt idx="10">
                  <c:v>52.188226325676268</c:v>
                </c:pt>
                <c:pt idx="11">
                  <c:v>54.141660120359433</c:v>
                </c:pt>
                <c:pt idx="12">
                  <c:v>54.099615437144799</c:v>
                </c:pt>
                <c:pt idx="13">
                  <c:v>54.22098829861676</c:v>
                </c:pt>
                <c:pt idx="14">
                  <c:v>51.474561170092308</c:v>
                </c:pt>
                <c:pt idx="15">
                  <c:v>50.937886564093731</c:v>
                </c:pt>
                <c:pt idx="16">
                  <c:v>49.5012219040593</c:v>
                </c:pt>
                <c:pt idx="17">
                  <c:v>51.483957030160099</c:v>
                </c:pt>
                <c:pt idx="18">
                  <c:v>55.84351736455217</c:v>
                </c:pt>
                <c:pt idx="19">
                  <c:v>53.428312711532932</c:v>
                </c:pt>
                <c:pt idx="20">
                  <c:v>55.469472606291689</c:v>
                </c:pt>
                <c:pt idx="21">
                  <c:v>49.252843564674713</c:v>
                </c:pt>
                <c:pt idx="22">
                  <c:v>47.118309288297937</c:v>
                </c:pt>
                <c:pt idx="23">
                  <c:v>47.036754244321308</c:v>
                </c:pt>
                <c:pt idx="24">
                  <c:v>47.49942647728259</c:v>
                </c:pt>
                <c:pt idx="25">
                  <c:v>53.965797239219469</c:v>
                </c:pt>
                <c:pt idx="26">
                  <c:v>55.385082886704637</c:v>
                </c:pt>
                <c:pt idx="27">
                  <c:v>57.628549537037969</c:v>
                </c:pt>
                <c:pt idx="28">
                  <c:v>56.987878033804748</c:v>
                </c:pt>
                <c:pt idx="29">
                  <c:v>52.963485734090483</c:v>
                </c:pt>
                <c:pt idx="30">
                  <c:v>51.666905955706333</c:v>
                </c:pt>
                <c:pt idx="31">
                  <c:v>51.083369274663738</c:v>
                </c:pt>
                <c:pt idx="32">
                  <c:v>52.200126297457558</c:v>
                </c:pt>
                <c:pt idx="33">
                  <c:v>51.477197243296793</c:v>
                </c:pt>
                <c:pt idx="34">
                  <c:v>46.187244846173819</c:v>
                </c:pt>
                <c:pt idx="35">
                  <c:v>45.648906627325204</c:v>
                </c:pt>
                <c:pt idx="36">
                  <c:v>45.138199481596722</c:v>
                </c:pt>
                <c:pt idx="37">
                  <c:v>39.261671154717618</c:v>
                </c:pt>
                <c:pt idx="38">
                  <c:v>42.349664547023693</c:v>
                </c:pt>
                <c:pt idx="39">
                  <c:v>44.526254685513948</c:v>
                </c:pt>
                <c:pt idx="40">
                  <c:v>46.797741533926057</c:v>
                </c:pt>
                <c:pt idx="41">
                  <c:v>51.156787400955103</c:v>
                </c:pt>
                <c:pt idx="42">
                  <c:v>49.235493948498522</c:v>
                </c:pt>
                <c:pt idx="43">
                  <c:v>45.299739665146298</c:v>
                </c:pt>
                <c:pt idx="44">
                  <c:v>40.672130673828399</c:v>
                </c:pt>
                <c:pt idx="45">
                  <c:v>43.067093861931433</c:v>
                </c:pt>
                <c:pt idx="46">
                  <c:v>48.075107898846163</c:v>
                </c:pt>
                <c:pt idx="47">
                  <c:v>49.136969306932308</c:v>
                </c:pt>
                <c:pt idx="48">
                  <c:v>50.092759120334122</c:v>
                </c:pt>
                <c:pt idx="49">
                  <c:v>47.989371488255003</c:v>
                </c:pt>
                <c:pt idx="50">
                  <c:v>43.703620688581481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118-40CE-94B6-183CAC7A5257}"/>
            </c:ext>
          </c:extLst>
        </c:ser>
        <c:ser>
          <c:idx val="2"/>
          <c:order val="2"/>
          <c:tx>
            <c:v>MA(8)</c:v>
          </c:tx>
          <c:spPr>
            <a:ln>
              <a:solidFill>
                <a:srgbClr val="00B050"/>
              </a:solidFill>
            </a:ln>
          </c:spPr>
          <c:marker>
            <c:symbol val="none"/>
          </c:marker>
          <c:cat>
            <c:numRef>
              <c:f>Sheet1!$A$14:$A$64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cat>
          <c:val>
            <c:numRef>
              <c:f>Sheet1!$D$14:$D$64</c:f>
              <c:numCache>
                <c:formatCode>General</c:formatCode>
                <c:ptCount val="51"/>
                <c:pt idx="0">
                  <c:v>42.806669194084208</c:v>
                </c:pt>
                <c:pt idx="1">
                  <c:v>44.471424392673292</c:v>
                </c:pt>
                <c:pt idx="2">
                  <c:v>47.378664933982613</c:v>
                </c:pt>
                <c:pt idx="3">
                  <c:v>50.871272295962093</c:v>
                </c:pt>
                <c:pt idx="4">
                  <c:v>52.996369163536187</c:v>
                </c:pt>
                <c:pt idx="5">
                  <c:v>52.687733957570643</c:v>
                </c:pt>
                <c:pt idx="6">
                  <c:v>51.600415156497263</c:v>
                </c:pt>
                <c:pt idx="7">
                  <c:v>53.051698208846361</c:v>
                </c:pt>
                <c:pt idx="8">
                  <c:v>54.171752246454901</c:v>
                </c:pt>
                <c:pt idx="9">
                  <c:v>53.357201397190991</c:v>
                </c:pt>
                <c:pt idx="10">
                  <c:v>51.966133482520497</c:v>
                </c:pt>
                <c:pt idx="11">
                  <c:v>52.19337850633493</c:v>
                </c:pt>
                <c:pt idx="12">
                  <c:v>49.956456078489929</c:v>
                </c:pt>
                <c:pt idx="13">
                  <c:v>51.257880323189298</c:v>
                </c:pt>
                <c:pt idx="14">
                  <c:v>51.831393747884313</c:v>
                </c:pt>
                <c:pt idx="15">
                  <c:v>52.539773342226603</c:v>
                </c:pt>
                <c:pt idx="16">
                  <c:v>51.800418670602021</c:v>
                </c:pt>
                <c:pt idx="17">
                  <c:v>52.852472664388422</c:v>
                </c:pt>
                <c:pt idx="18">
                  <c:v>53.659039267322242</c:v>
                </c:pt>
                <c:pt idx="19">
                  <c:v>52.183099637813328</c:v>
                </c:pt>
                <c:pt idx="20">
                  <c:v>52.485347255175498</c:v>
                </c:pt>
                <c:pt idx="21">
                  <c:v>50.368400297417388</c:v>
                </c:pt>
                <c:pt idx="22">
                  <c:v>51.48091332642506</c:v>
                </c:pt>
                <c:pt idx="23">
                  <c:v>50.23253347792712</c:v>
                </c:pt>
                <c:pt idx="24">
                  <c:v>51.484449541787129</c:v>
                </c:pt>
                <c:pt idx="25">
                  <c:v>51.609320401947073</c:v>
                </c:pt>
                <c:pt idx="26">
                  <c:v>51.251696087501287</c:v>
                </c:pt>
                <c:pt idx="27">
                  <c:v>52.332651890679642</c:v>
                </c:pt>
                <c:pt idx="28">
                  <c:v>52.243652255543687</c:v>
                </c:pt>
                <c:pt idx="29">
                  <c:v>53.464641486654962</c:v>
                </c:pt>
                <c:pt idx="30">
                  <c:v>53.525994421205489</c:v>
                </c:pt>
                <c:pt idx="31">
                  <c:v>54.355959405850847</c:v>
                </c:pt>
                <c:pt idx="32">
                  <c:v>54.594002165631153</c:v>
                </c:pt>
                <c:pt idx="33">
                  <c:v>52.220341488693627</c:v>
                </c:pt>
                <c:pt idx="34">
                  <c:v>48.927075400940083</c:v>
                </c:pt>
                <c:pt idx="35">
                  <c:v>48.366137950994457</c:v>
                </c:pt>
                <c:pt idx="36">
                  <c:v>48.669162889527129</c:v>
                </c:pt>
                <c:pt idx="37">
                  <c:v>45.369434199007223</c:v>
                </c:pt>
                <c:pt idx="38">
                  <c:v>44.268454696598752</c:v>
                </c:pt>
                <c:pt idx="39">
                  <c:v>45.087580656419561</c:v>
                </c:pt>
                <c:pt idx="40">
                  <c:v>45.967970507761393</c:v>
                </c:pt>
                <c:pt idx="41">
                  <c:v>45.209229277836357</c:v>
                </c:pt>
                <c:pt idx="42">
                  <c:v>45.792579247761111</c:v>
                </c:pt>
                <c:pt idx="43">
                  <c:v>44.912997175330112</c:v>
                </c:pt>
                <c:pt idx="44">
                  <c:v>43.734936103877232</c:v>
                </c:pt>
                <c:pt idx="45">
                  <c:v>47.111940631443261</c:v>
                </c:pt>
                <c:pt idx="46">
                  <c:v>48.655300923672343</c:v>
                </c:pt>
                <c:pt idx="47">
                  <c:v>47.218354486039303</c:v>
                </c:pt>
                <c:pt idx="48">
                  <c:v>45.382444897081243</c:v>
                </c:pt>
                <c:pt idx="49">
                  <c:v>45.528232675093207</c:v>
                </c:pt>
                <c:pt idx="50">
                  <c:v>45.889364293713811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118-40CE-94B6-183CAC7A5257}"/>
            </c:ext>
          </c:extLst>
        </c:ser>
        <c:ser>
          <c:idx val="3"/>
          <c:order val="3"/>
          <c:tx>
            <c:v>MA(12)</c:v>
          </c:tx>
          <c:marker>
            <c:symbol val="none"/>
          </c:marker>
          <c:cat>
            <c:numRef>
              <c:f>Sheet1!$A$14:$A$64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cat>
          <c:val>
            <c:numRef>
              <c:f>Sheet1!$E$14:$E$64</c:f>
              <c:numCache>
                <c:formatCode>General</c:formatCode>
                <c:ptCount val="51"/>
                <c:pt idx="0">
                  <c:v>47.08589511012331</c:v>
                </c:pt>
                <c:pt idx="1">
                  <c:v>47.943066873595257</c:v>
                </c:pt>
                <c:pt idx="2">
                  <c:v>47.962122827558112</c:v>
                </c:pt>
                <c:pt idx="3">
                  <c:v>47.798623028809899</c:v>
                </c:pt>
                <c:pt idx="4">
                  <c:v>49.381182053747708</c:v>
                </c:pt>
                <c:pt idx="5">
                  <c:v>49.120826410655589</c:v>
                </c:pt>
                <c:pt idx="6">
                  <c:v>48.833790169110003</c:v>
                </c:pt>
                <c:pt idx="7">
                  <c:v>50.662547161411553</c:v>
                </c:pt>
                <c:pt idx="8">
                  <c:v>50.602011682302468</c:v>
                </c:pt>
                <c:pt idx="9">
                  <c:v>51.223413420967702</c:v>
                </c:pt>
                <c:pt idx="10">
                  <c:v>51.796352212890262</c:v>
                </c:pt>
                <c:pt idx="11">
                  <c:v>53.415018846017396</c:v>
                </c:pt>
                <c:pt idx="12">
                  <c:v>54.147706643351533</c:v>
                </c:pt>
                <c:pt idx="13">
                  <c:v>53.645130364332921</c:v>
                </c:pt>
                <c:pt idx="14">
                  <c:v>51.802276045044437</c:v>
                </c:pt>
                <c:pt idx="15">
                  <c:v>51.774881192254512</c:v>
                </c:pt>
                <c:pt idx="16">
                  <c:v>49.804711353679707</c:v>
                </c:pt>
                <c:pt idx="17">
                  <c:v>51.333239225512898</c:v>
                </c:pt>
                <c:pt idx="18">
                  <c:v>53.168768286773599</c:v>
                </c:pt>
                <c:pt idx="19">
                  <c:v>52.835953131995367</c:v>
                </c:pt>
                <c:pt idx="20">
                  <c:v>53.023436649165248</c:v>
                </c:pt>
                <c:pt idx="21">
                  <c:v>51.652596297817183</c:v>
                </c:pt>
                <c:pt idx="22">
                  <c:v>51.478795940980802</c:v>
                </c:pt>
                <c:pt idx="23">
                  <c:v>50.467651173315993</c:v>
                </c:pt>
                <c:pt idx="24">
                  <c:v>50.823373662544547</c:v>
                </c:pt>
                <c:pt idx="25">
                  <c:v>51.567532611351417</c:v>
                </c:pt>
                <c:pt idx="26">
                  <c:v>52.782303179851603</c:v>
                </c:pt>
                <c:pt idx="27">
                  <c:v>52.697872164297387</c:v>
                </c:pt>
                <c:pt idx="28">
                  <c:v>53.318925705792999</c:v>
                </c:pt>
                <c:pt idx="29">
                  <c:v>52.060708845994881</c:v>
                </c:pt>
                <c:pt idx="30">
                  <c:v>51.390099376902981</c:v>
                </c:pt>
                <c:pt idx="31">
                  <c:v>51.91622435200766</c:v>
                </c:pt>
                <c:pt idx="32">
                  <c:v>52.229143602848318</c:v>
                </c:pt>
                <c:pt idx="33">
                  <c:v>52.802160072202227</c:v>
                </c:pt>
                <c:pt idx="34">
                  <c:v>51.079744562861563</c:v>
                </c:pt>
                <c:pt idx="35">
                  <c:v>51.453608479675609</c:v>
                </c:pt>
                <c:pt idx="36">
                  <c:v>51.442067937619662</c:v>
                </c:pt>
                <c:pt idx="37">
                  <c:v>47.900784710701643</c:v>
                </c:pt>
                <c:pt idx="38">
                  <c:v>46.734605116301303</c:v>
                </c:pt>
                <c:pt idx="39">
                  <c:v>47.086176862500963</c:v>
                </c:pt>
                <c:pt idx="40">
                  <c:v>48.045355770993439</c:v>
                </c:pt>
                <c:pt idx="41">
                  <c:v>47.298551932989902</c:v>
                </c:pt>
                <c:pt idx="42">
                  <c:v>45.924134447231999</c:v>
                </c:pt>
                <c:pt idx="43">
                  <c:v>45.15830032599515</c:v>
                </c:pt>
                <c:pt idx="44">
                  <c:v>44.202690563117073</c:v>
                </c:pt>
                <c:pt idx="45">
                  <c:v>44.495184139201399</c:v>
                </c:pt>
                <c:pt idx="46">
                  <c:v>46.553422131456117</c:v>
                </c:pt>
                <c:pt idx="47">
                  <c:v>46.32098788586417</c:v>
                </c:pt>
                <c:pt idx="48">
                  <c:v>45.854210442696179</c:v>
                </c:pt>
                <c:pt idx="49">
                  <c:v>47.40441758371383</c:v>
                </c:pt>
                <c:pt idx="50">
                  <c:v>47.004740845308717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118-40CE-94B6-183CAC7A52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324672"/>
        <c:axId val="85734144"/>
      </c:lineChart>
      <c:catAx>
        <c:axId val="813246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Period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85734144"/>
        <c:crosses val="autoZero"/>
        <c:auto val="1"/>
        <c:lblAlgn val="ctr"/>
        <c:lblOffset val="100"/>
        <c:noMultiLvlLbl val="0"/>
      </c:catAx>
      <c:valAx>
        <c:axId val="85734144"/>
        <c:scaling>
          <c:orientation val="minMax"/>
          <c:min val="2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81324672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v>Demand</c:v>
          </c:tx>
          <c:marker>
            <c:symbol val="none"/>
          </c:marker>
          <c:cat>
            <c:numRef>
              <c:f>Sheet1!$A$14:$A$64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cat>
          <c:val>
            <c:numRef>
              <c:f>Sheet1!$B$14:$B$64</c:f>
              <c:numCache>
                <c:formatCode>General</c:formatCode>
                <c:ptCount val="51"/>
                <c:pt idx="0">
                  <c:v>36.17100596098004</c:v>
                </c:pt>
                <c:pt idx="1">
                  <c:v>64.537299971968395</c:v>
                </c:pt>
                <c:pt idx="2">
                  <c:v>66.665996575702408</c:v>
                </c:pt>
                <c:pt idx="3">
                  <c:v>56.058895592878528</c:v>
                </c:pt>
                <c:pt idx="4">
                  <c:v>62.858638951749718</c:v>
                </c:pt>
                <c:pt idx="5">
                  <c:v>48.094990666150011</c:v>
                </c:pt>
                <c:pt idx="6">
                  <c:v>39.963637346680663</c:v>
                </c:pt>
                <c:pt idx="7">
                  <c:v>50.063120604661272</c:v>
                </c:pt>
                <c:pt idx="8">
                  <c:v>45.131438261848302</c:v>
                </c:pt>
                <c:pt idx="9">
                  <c:v>58.020893177857182</c:v>
                </c:pt>
                <c:pt idx="10">
                  <c:v>55.537453258338303</c:v>
                </c:pt>
                <c:pt idx="11">
                  <c:v>57.876855783393943</c:v>
                </c:pt>
                <c:pt idx="12">
                  <c:v>44.963259528989752</c:v>
                </c:pt>
                <c:pt idx="13">
                  <c:v>58.506384623744999</c:v>
                </c:pt>
                <c:pt idx="14">
                  <c:v>44.551744744240608</c:v>
                </c:pt>
                <c:pt idx="15">
                  <c:v>55.730157359399612</c:v>
                </c:pt>
                <c:pt idx="16">
                  <c:v>39.2166008888519</c:v>
                </c:pt>
                <c:pt idx="17">
                  <c:v>66.437325128148274</c:v>
                </c:pt>
                <c:pt idx="18">
                  <c:v>61.989986081808887</c:v>
                </c:pt>
                <c:pt idx="19">
                  <c:v>46.069338747322703</c:v>
                </c:pt>
                <c:pt idx="20">
                  <c:v>47.38124046788684</c:v>
                </c:pt>
                <c:pt idx="21">
                  <c:v>41.570808961680321</c:v>
                </c:pt>
                <c:pt idx="22">
                  <c:v>53.451848976301818</c:v>
                </c:pt>
                <c:pt idx="23">
                  <c:v>45.743118571416232</c:v>
                </c:pt>
                <c:pt idx="24">
                  <c:v>49.231929399732117</c:v>
                </c:pt>
                <c:pt idx="25">
                  <c:v>67.436292009427675</c:v>
                </c:pt>
                <c:pt idx="26">
                  <c:v>59.128991566242583</c:v>
                </c:pt>
                <c:pt idx="27">
                  <c:v>54.716985172749453</c:v>
                </c:pt>
                <c:pt idx="28">
                  <c:v>46.669243386799302</c:v>
                </c:pt>
                <c:pt idx="29">
                  <c:v>51.33872281057058</c:v>
                </c:pt>
                <c:pt idx="30">
                  <c:v>53.94267245270597</c:v>
                </c:pt>
                <c:pt idx="31">
                  <c:v>52.382838448579101</c:v>
                </c:pt>
                <c:pt idx="32">
                  <c:v>51.136271477974603</c:v>
                </c:pt>
                <c:pt idx="33">
                  <c:v>48.447006593927568</c:v>
                </c:pt>
                <c:pt idx="34">
                  <c:v>32.782862864213989</c:v>
                </c:pt>
                <c:pt idx="35">
                  <c:v>50.229485573184618</c:v>
                </c:pt>
                <c:pt idx="36">
                  <c:v>49.093442895060683</c:v>
                </c:pt>
                <c:pt idx="37">
                  <c:v>24.940893286411271</c:v>
                </c:pt>
                <c:pt idx="38">
                  <c:v>45.134836433438252</c:v>
                </c:pt>
                <c:pt idx="39">
                  <c:v>58.935846127145624</c:v>
                </c:pt>
                <c:pt idx="40">
                  <c:v>58.179390288709101</c:v>
                </c:pt>
                <c:pt idx="41">
                  <c:v>42.377076754527472</c:v>
                </c:pt>
                <c:pt idx="42">
                  <c:v>37.449662623611893</c:v>
                </c:pt>
                <c:pt idx="43">
                  <c:v>43.192828993736718</c:v>
                </c:pt>
                <c:pt idx="44">
                  <c:v>39.668954323437497</c:v>
                </c:pt>
                <c:pt idx="45">
                  <c:v>51.956929506939588</c:v>
                </c:pt>
                <c:pt idx="46">
                  <c:v>57.481718771270863</c:v>
                </c:pt>
                <c:pt idx="47">
                  <c:v>47.440274626081283</c:v>
                </c:pt>
                <c:pt idx="48">
                  <c:v>43.492113577044798</c:v>
                </c:pt>
                <c:pt idx="49">
                  <c:v>43.543378978623068</c:v>
                </c:pt>
                <c:pt idx="50">
                  <c:v>40.338715572576803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F47-4BDA-B8A2-5A995F79B655}"/>
            </c:ext>
          </c:extLst>
        </c:ser>
        <c:ser>
          <c:idx val="1"/>
          <c:order val="1"/>
          <c:tx>
            <c:v>ES(0.1)</c:v>
          </c:tx>
          <c:marker>
            <c:symbol val="none"/>
          </c:marker>
          <c:cat>
            <c:numRef>
              <c:f>Sheet1!$A$14:$A$64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cat>
          <c:val>
            <c:numRef>
              <c:f>Sheet1!$F$14:$F$64</c:f>
              <c:numCache>
                <c:formatCode>General</c:formatCode>
                <c:ptCount val="51"/>
                <c:pt idx="0">
                  <c:v>46.887442580138888</c:v>
                </c:pt>
                <c:pt idx="1">
                  <c:v>48.652428319321828</c:v>
                </c:pt>
                <c:pt idx="2">
                  <c:v>50.453785144959902</c:v>
                </c:pt>
                <c:pt idx="3">
                  <c:v>51.014296189751747</c:v>
                </c:pt>
                <c:pt idx="4">
                  <c:v>52.198730465951549</c:v>
                </c:pt>
                <c:pt idx="5">
                  <c:v>51.788356485971399</c:v>
                </c:pt>
                <c:pt idx="6">
                  <c:v>50.605884572042292</c:v>
                </c:pt>
                <c:pt idx="7">
                  <c:v>50.55160817530421</c:v>
                </c:pt>
                <c:pt idx="8">
                  <c:v>50.009591183958641</c:v>
                </c:pt>
                <c:pt idx="9">
                  <c:v>50.810721383348458</c:v>
                </c:pt>
                <c:pt idx="10">
                  <c:v>51.283394570847463</c:v>
                </c:pt>
                <c:pt idx="11">
                  <c:v>51.942740692102127</c:v>
                </c:pt>
                <c:pt idx="12">
                  <c:v>51.244792575790903</c:v>
                </c:pt>
                <c:pt idx="13">
                  <c:v>51.970951780586297</c:v>
                </c:pt>
                <c:pt idx="14">
                  <c:v>51.229031076951763</c:v>
                </c:pt>
                <c:pt idx="15">
                  <c:v>51.679143705196523</c:v>
                </c:pt>
                <c:pt idx="16">
                  <c:v>50.432889423562052</c:v>
                </c:pt>
                <c:pt idx="17">
                  <c:v>52.033332994020682</c:v>
                </c:pt>
                <c:pt idx="18">
                  <c:v>53.028998302799501</c:v>
                </c:pt>
                <c:pt idx="19">
                  <c:v>52.33303234725183</c:v>
                </c:pt>
                <c:pt idx="20">
                  <c:v>51.837853159315308</c:v>
                </c:pt>
                <c:pt idx="21">
                  <c:v>50.811148739551832</c:v>
                </c:pt>
                <c:pt idx="22">
                  <c:v>51.075218763226843</c:v>
                </c:pt>
                <c:pt idx="23">
                  <c:v>50.542008744045781</c:v>
                </c:pt>
                <c:pt idx="24">
                  <c:v>50.411000809614379</c:v>
                </c:pt>
                <c:pt idx="25">
                  <c:v>52.113529929595728</c:v>
                </c:pt>
                <c:pt idx="26">
                  <c:v>52.815076093260387</c:v>
                </c:pt>
                <c:pt idx="27">
                  <c:v>53.005267001209312</c:v>
                </c:pt>
                <c:pt idx="28">
                  <c:v>52.371664639768291</c:v>
                </c:pt>
                <c:pt idx="29">
                  <c:v>52.268370456848551</c:v>
                </c:pt>
                <c:pt idx="30">
                  <c:v>52.435800656434303</c:v>
                </c:pt>
                <c:pt idx="31">
                  <c:v>52.430504435648757</c:v>
                </c:pt>
                <c:pt idx="32">
                  <c:v>52.30108113988134</c:v>
                </c:pt>
                <c:pt idx="33">
                  <c:v>51.915673685285967</c:v>
                </c:pt>
                <c:pt idx="34">
                  <c:v>50.002392603178798</c:v>
                </c:pt>
                <c:pt idx="35">
                  <c:v>50.025101900179401</c:v>
                </c:pt>
                <c:pt idx="36">
                  <c:v>49.931935999667488</c:v>
                </c:pt>
                <c:pt idx="37">
                  <c:v>47.432831728341881</c:v>
                </c:pt>
                <c:pt idx="38">
                  <c:v>47.20303219885151</c:v>
                </c:pt>
                <c:pt idx="39">
                  <c:v>48.376313591680933</c:v>
                </c:pt>
                <c:pt idx="40">
                  <c:v>49.356621261383722</c:v>
                </c:pt>
                <c:pt idx="41">
                  <c:v>48.658666810698087</c:v>
                </c:pt>
                <c:pt idx="42">
                  <c:v>47.5377663919895</c:v>
                </c:pt>
                <c:pt idx="43">
                  <c:v>47.103272652164222</c:v>
                </c:pt>
                <c:pt idx="44">
                  <c:v>46.359840819291513</c:v>
                </c:pt>
                <c:pt idx="45">
                  <c:v>46.919549688056343</c:v>
                </c:pt>
                <c:pt idx="46">
                  <c:v>47.975766596377809</c:v>
                </c:pt>
                <c:pt idx="47">
                  <c:v>47.922217399348163</c:v>
                </c:pt>
                <c:pt idx="48">
                  <c:v>47.479207017117822</c:v>
                </c:pt>
                <c:pt idx="49">
                  <c:v>47.085624213268332</c:v>
                </c:pt>
                <c:pt idx="50">
                  <c:v>46.410933349199198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F47-4BDA-B8A2-5A995F79B655}"/>
            </c:ext>
          </c:extLst>
        </c:ser>
        <c:ser>
          <c:idx val="2"/>
          <c:order val="2"/>
          <c:tx>
            <c:v>ES(0.2)</c:v>
          </c:tx>
          <c:spPr>
            <a:ln>
              <a:solidFill>
                <a:srgbClr val="00B050"/>
              </a:solidFill>
            </a:ln>
          </c:spPr>
          <c:marker>
            <c:symbol val="none"/>
          </c:marker>
          <c:cat>
            <c:numRef>
              <c:f>Sheet1!$A$14:$A$64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cat>
          <c:val>
            <c:numRef>
              <c:f>Sheet1!$G$14:$G$64</c:f>
              <c:numCache>
                <c:formatCode>General</c:formatCode>
                <c:ptCount val="51"/>
                <c:pt idx="0">
                  <c:v>45.696727400232326</c:v>
                </c:pt>
                <c:pt idx="1">
                  <c:v>49.464841914579559</c:v>
                </c:pt>
                <c:pt idx="2">
                  <c:v>52.905072846804131</c:v>
                </c:pt>
                <c:pt idx="3">
                  <c:v>53.535837396019012</c:v>
                </c:pt>
                <c:pt idx="4">
                  <c:v>55.400397707165148</c:v>
                </c:pt>
                <c:pt idx="5">
                  <c:v>53.939316298962133</c:v>
                </c:pt>
                <c:pt idx="6">
                  <c:v>51.144180508505841</c:v>
                </c:pt>
                <c:pt idx="7">
                  <c:v>50.927968527736937</c:v>
                </c:pt>
                <c:pt idx="8">
                  <c:v>49.768662474559207</c:v>
                </c:pt>
                <c:pt idx="9">
                  <c:v>51.419108615218803</c:v>
                </c:pt>
                <c:pt idx="10">
                  <c:v>52.242777543842713</c:v>
                </c:pt>
                <c:pt idx="11">
                  <c:v>53.369593191752948</c:v>
                </c:pt>
                <c:pt idx="12">
                  <c:v>51.688326459200297</c:v>
                </c:pt>
                <c:pt idx="13">
                  <c:v>53.05193809210926</c:v>
                </c:pt>
                <c:pt idx="14">
                  <c:v>51.351899422535517</c:v>
                </c:pt>
                <c:pt idx="15">
                  <c:v>52.227551009908353</c:v>
                </c:pt>
                <c:pt idx="16">
                  <c:v>49.625360985697057</c:v>
                </c:pt>
                <c:pt idx="17">
                  <c:v>52.987753814187307</c:v>
                </c:pt>
                <c:pt idx="18">
                  <c:v>54.788200267711623</c:v>
                </c:pt>
                <c:pt idx="19">
                  <c:v>53.044427963633829</c:v>
                </c:pt>
                <c:pt idx="20">
                  <c:v>51.91179046448444</c:v>
                </c:pt>
                <c:pt idx="21">
                  <c:v>49.843594163923619</c:v>
                </c:pt>
                <c:pt idx="22">
                  <c:v>50.565245126399283</c:v>
                </c:pt>
                <c:pt idx="23">
                  <c:v>49.600819815402673</c:v>
                </c:pt>
                <c:pt idx="24">
                  <c:v>49.527041732268543</c:v>
                </c:pt>
                <c:pt idx="25">
                  <c:v>53.108891787700387</c:v>
                </c:pt>
                <c:pt idx="26">
                  <c:v>54.312911743408833</c:v>
                </c:pt>
                <c:pt idx="27">
                  <c:v>54.393726429276967</c:v>
                </c:pt>
                <c:pt idx="28">
                  <c:v>52.84882982078144</c:v>
                </c:pt>
                <c:pt idx="29">
                  <c:v>52.546808418739268</c:v>
                </c:pt>
                <c:pt idx="30">
                  <c:v>52.825981225532622</c:v>
                </c:pt>
                <c:pt idx="31">
                  <c:v>52.73735267014191</c:v>
                </c:pt>
                <c:pt idx="32">
                  <c:v>52.417136431708443</c:v>
                </c:pt>
                <c:pt idx="33">
                  <c:v>51.623110464152298</c:v>
                </c:pt>
                <c:pt idx="34">
                  <c:v>47.855060944164627</c:v>
                </c:pt>
                <c:pt idx="35">
                  <c:v>48.329945869968633</c:v>
                </c:pt>
                <c:pt idx="36">
                  <c:v>48.48264527498705</c:v>
                </c:pt>
                <c:pt idx="37">
                  <c:v>43.774294877271899</c:v>
                </c:pt>
                <c:pt idx="38">
                  <c:v>44.046403188505167</c:v>
                </c:pt>
                <c:pt idx="39">
                  <c:v>47.024291776233241</c:v>
                </c:pt>
                <c:pt idx="40">
                  <c:v>49.25531147872843</c:v>
                </c:pt>
                <c:pt idx="41">
                  <c:v>47.879664533888217</c:v>
                </c:pt>
                <c:pt idx="42">
                  <c:v>45.793664151832949</c:v>
                </c:pt>
                <c:pt idx="43">
                  <c:v>45.273497120213719</c:v>
                </c:pt>
                <c:pt idx="44">
                  <c:v>44.152588560858483</c:v>
                </c:pt>
                <c:pt idx="45">
                  <c:v>45.713456750074698</c:v>
                </c:pt>
                <c:pt idx="46">
                  <c:v>48.06710915431394</c:v>
                </c:pt>
                <c:pt idx="47">
                  <c:v>47.941742248667403</c:v>
                </c:pt>
                <c:pt idx="48">
                  <c:v>47.051816514342867</c:v>
                </c:pt>
                <c:pt idx="49">
                  <c:v>46.350129007198923</c:v>
                </c:pt>
                <c:pt idx="50">
                  <c:v>45.147846320274503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F47-4BDA-B8A2-5A995F79B655}"/>
            </c:ext>
          </c:extLst>
        </c:ser>
        <c:ser>
          <c:idx val="3"/>
          <c:order val="3"/>
          <c:tx>
            <c:v>ES(0.4)</c:v>
          </c:tx>
          <c:marker>
            <c:symbol val="none"/>
          </c:marker>
          <c:cat>
            <c:numRef>
              <c:f>Sheet1!$A$14:$A$64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cat>
          <c:val>
            <c:numRef>
              <c:f>Sheet1!$H$14:$H$64</c:f>
              <c:numCache>
                <c:formatCode>General</c:formatCode>
                <c:ptCount val="51"/>
                <c:pt idx="0">
                  <c:v>43.315297040419267</c:v>
                </c:pt>
                <c:pt idx="1">
                  <c:v>51.804098213038912</c:v>
                </c:pt>
                <c:pt idx="2">
                  <c:v>57.748857558104319</c:v>
                </c:pt>
                <c:pt idx="3">
                  <c:v>57.072872772014001</c:v>
                </c:pt>
                <c:pt idx="4">
                  <c:v>59.387179243908299</c:v>
                </c:pt>
                <c:pt idx="5">
                  <c:v>54.87030381280497</c:v>
                </c:pt>
                <c:pt idx="6">
                  <c:v>48.907637226355249</c:v>
                </c:pt>
                <c:pt idx="7">
                  <c:v>49.369830577677639</c:v>
                </c:pt>
                <c:pt idx="8">
                  <c:v>47.674473651345899</c:v>
                </c:pt>
                <c:pt idx="9">
                  <c:v>51.813041461950391</c:v>
                </c:pt>
                <c:pt idx="10">
                  <c:v>53.30280618050557</c:v>
                </c:pt>
                <c:pt idx="11">
                  <c:v>55.132426021660933</c:v>
                </c:pt>
                <c:pt idx="12">
                  <c:v>51.064759424592452</c:v>
                </c:pt>
                <c:pt idx="13">
                  <c:v>54.041409504253458</c:v>
                </c:pt>
                <c:pt idx="14">
                  <c:v>50.24554360024834</c:v>
                </c:pt>
                <c:pt idx="15">
                  <c:v>52.439389103908852</c:v>
                </c:pt>
                <c:pt idx="16">
                  <c:v>47.150273817886067</c:v>
                </c:pt>
                <c:pt idx="17">
                  <c:v>54.86509434199094</c:v>
                </c:pt>
                <c:pt idx="18">
                  <c:v>57.71505103791813</c:v>
                </c:pt>
                <c:pt idx="19">
                  <c:v>53.056766121679964</c:v>
                </c:pt>
                <c:pt idx="20">
                  <c:v>50.786555860162721</c:v>
                </c:pt>
                <c:pt idx="21">
                  <c:v>47.100257100769767</c:v>
                </c:pt>
                <c:pt idx="22">
                  <c:v>49.640893850982593</c:v>
                </c:pt>
                <c:pt idx="23">
                  <c:v>48.081783739156037</c:v>
                </c:pt>
                <c:pt idx="24">
                  <c:v>48.541842003386442</c:v>
                </c:pt>
                <c:pt idx="25">
                  <c:v>56.099622005802964</c:v>
                </c:pt>
                <c:pt idx="26">
                  <c:v>57.311369829978823</c:v>
                </c:pt>
                <c:pt idx="27">
                  <c:v>56.273615967087068</c:v>
                </c:pt>
                <c:pt idx="28">
                  <c:v>52.431866934971957</c:v>
                </c:pt>
                <c:pt idx="29">
                  <c:v>51.994609285211389</c:v>
                </c:pt>
                <c:pt idx="30">
                  <c:v>52.773834552209237</c:v>
                </c:pt>
                <c:pt idx="31">
                  <c:v>52.617436110757183</c:v>
                </c:pt>
                <c:pt idx="32">
                  <c:v>52.024970257644142</c:v>
                </c:pt>
                <c:pt idx="33">
                  <c:v>50.593784792157521</c:v>
                </c:pt>
                <c:pt idx="34">
                  <c:v>43.469416020980098</c:v>
                </c:pt>
                <c:pt idx="35">
                  <c:v>46.173443841861911</c:v>
                </c:pt>
                <c:pt idx="36">
                  <c:v>47.341443463141381</c:v>
                </c:pt>
                <c:pt idx="37">
                  <c:v>38.381223392449343</c:v>
                </c:pt>
                <c:pt idx="38">
                  <c:v>41.082668608844912</c:v>
                </c:pt>
                <c:pt idx="39">
                  <c:v>48.223939616165197</c:v>
                </c:pt>
                <c:pt idx="40">
                  <c:v>52.206119885182751</c:v>
                </c:pt>
                <c:pt idx="41">
                  <c:v>48.274502632920651</c:v>
                </c:pt>
                <c:pt idx="42">
                  <c:v>43.944566629197134</c:v>
                </c:pt>
                <c:pt idx="43">
                  <c:v>43.643871575012959</c:v>
                </c:pt>
                <c:pt idx="44">
                  <c:v>42.053904674382792</c:v>
                </c:pt>
                <c:pt idx="45">
                  <c:v>46.015114607405508</c:v>
                </c:pt>
                <c:pt idx="46">
                  <c:v>50.60175627295164</c:v>
                </c:pt>
                <c:pt idx="47">
                  <c:v>49.337163614203483</c:v>
                </c:pt>
                <c:pt idx="48">
                  <c:v>46.999143599340023</c:v>
                </c:pt>
                <c:pt idx="49">
                  <c:v>45.616837751053218</c:v>
                </c:pt>
                <c:pt idx="50">
                  <c:v>43.505588879662639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F47-4BDA-B8A2-5A995F79B6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5524480"/>
        <c:axId val="85526400"/>
      </c:lineChart>
      <c:catAx>
        <c:axId val="855244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Period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85526400"/>
        <c:crosses val="autoZero"/>
        <c:auto val="1"/>
        <c:lblAlgn val="ctr"/>
        <c:lblOffset val="100"/>
        <c:noMultiLvlLbl val="0"/>
      </c:catAx>
      <c:valAx>
        <c:axId val="85526400"/>
        <c:scaling>
          <c:orientation val="minMax"/>
          <c:min val="2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85524480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328" b="1" i="0" u="none" strike="noStrike" baseline="0">
                <a:solidFill>
                  <a:srgbClr val="000000"/>
                </a:solidFill>
                <a:latin typeface="Geneva"/>
                <a:ea typeface="Geneva"/>
                <a:cs typeface="Geneva"/>
              </a:defRPr>
            </a:pPr>
            <a:r>
              <a:rPr lang="en-US"/>
              <a:t>Regression</a:t>
            </a:r>
          </a:p>
        </c:rich>
      </c:tx>
      <c:layout>
        <c:manualLayout>
          <c:xMode val="edge"/>
          <c:yMode val="edge"/>
          <c:x val="0.42964824120603018"/>
          <c:y val="2.0179372197309413E-2"/>
        </c:manualLayout>
      </c:layout>
      <c:overlay val="0"/>
      <c:spPr>
        <a:noFill/>
        <a:ln w="29973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9.1708542713567834E-2"/>
          <c:y val="0.16591928251121077"/>
          <c:w val="0.7386934673366834"/>
          <c:h val="0.68385650224215244"/>
        </c:manualLayout>
      </c:layout>
      <c:scatterChart>
        <c:scatterStyle val="smoothMarker"/>
        <c:varyColors val="0"/>
        <c:ser>
          <c:idx val="0"/>
          <c:order val="0"/>
          <c:tx>
            <c:v>Prediction</c:v>
          </c:tx>
          <c:spPr>
            <a:ln w="14986">
              <a:solidFill>
                <a:srgbClr val="000080"/>
              </a:solidFill>
              <a:prstDash val="solid"/>
            </a:ln>
          </c:spPr>
          <c:marker>
            <c:symbol val="diamond"/>
            <c:size val="5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xVal>
            <c:numRef>
              <c:f>Sheet1!$H$73:$H$96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xVal>
          <c:yVal>
            <c:numRef>
              <c:f>Sheet1!$I$73:$I$96</c:f>
              <c:numCache>
                <c:formatCode>General</c:formatCode>
                <c:ptCount val="24"/>
                <c:pt idx="0">
                  <c:v>220.16865745731326</c:v>
                </c:pt>
                <c:pt idx="1">
                  <c:v>256.23147985011082</c:v>
                </c:pt>
                <c:pt idx="2">
                  <c:v>276.33455011211828</c:v>
                </c:pt>
                <c:pt idx="3">
                  <c:v>275.74975182449498</c:v>
                </c:pt>
                <c:pt idx="4">
                  <c:v>255.2919467761196</c:v>
                </c:pt>
                <c:pt idx="5">
                  <c:v>221.1006459884608</c:v>
                </c:pt>
                <c:pt idx="6">
                  <c:v>182.99502750214035</c:v>
                </c:pt>
                <c:pt idx="7">
                  <c:v>151.84304717893272</c:v>
                </c:pt>
                <c:pt idx="8">
                  <c:v>136.64954652883509</c:v>
                </c:pt>
                <c:pt idx="9">
                  <c:v>142.14355175278195</c:v>
                </c:pt>
                <c:pt idx="10">
                  <c:v>167.51120801701853</c:v>
                </c:pt>
                <c:pt idx="11">
                  <c:v>206.61383863096751</c:v>
                </c:pt>
                <c:pt idx="12">
                  <c:v>249.63270371526036</c:v>
                </c:pt>
                <c:pt idx="13">
                  <c:v>285.69977200155097</c:v>
                </c:pt>
                <c:pt idx="14">
                  <c:v>305.80963320941049</c:v>
                </c:pt>
                <c:pt idx="15">
                  <c:v>305.23235139640741</c:v>
                </c:pt>
                <c:pt idx="16">
                  <c:v>284.78077443418596</c:v>
                </c:pt>
                <c:pt idx="17">
                  <c:v>250.59274462973386</c:v>
                </c:pt>
                <c:pt idx="18">
                  <c:v>212.48656361687495</c:v>
                </c:pt>
                <c:pt idx="19">
                  <c:v>181.33033797722891</c:v>
                </c:pt>
                <c:pt idx="20">
                  <c:v>166.13004668434758</c:v>
                </c:pt>
                <c:pt idx="21">
                  <c:v>171.61653538155409</c:v>
                </c:pt>
                <c:pt idx="22">
                  <c:v>196.97796316629308</c:v>
                </c:pt>
                <c:pt idx="23">
                  <c:v>236.07732216785777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0B4-4AA0-8039-A13459F16FBE}"/>
            </c:ext>
          </c:extLst>
        </c:ser>
        <c:ser>
          <c:idx val="1"/>
          <c:order val="1"/>
          <c:tx>
            <c:v>Data</c:v>
          </c:tx>
          <c:spPr>
            <a:ln w="14986">
              <a:solidFill>
                <a:srgbClr val="FF00FF"/>
              </a:solidFill>
              <a:prstDash val="solid"/>
            </a:ln>
          </c:spPr>
          <c:marker>
            <c:symbol val="square"/>
            <c:size val="5"/>
            <c:spPr>
              <a:solidFill>
                <a:srgbClr val="FF00FF"/>
              </a:solidFill>
              <a:ln>
                <a:solidFill>
                  <a:srgbClr val="FF00FF"/>
                </a:solidFill>
                <a:prstDash val="solid"/>
              </a:ln>
            </c:spPr>
          </c:marker>
          <c:xVal>
            <c:numRef>
              <c:f>Sheet1!$H$73:$H$96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xVal>
          <c:yVal>
            <c:numRef>
              <c:f>Sheet1!$J$73:$J$96</c:f>
              <c:numCache>
                <c:formatCode>General</c:formatCode>
                <c:ptCount val="24"/>
                <c:pt idx="0">
                  <c:v>195</c:v>
                </c:pt>
                <c:pt idx="1">
                  <c:v>252</c:v>
                </c:pt>
                <c:pt idx="2">
                  <c:v>299</c:v>
                </c:pt>
                <c:pt idx="3">
                  <c:v>276</c:v>
                </c:pt>
                <c:pt idx="4">
                  <c:v>258</c:v>
                </c:pt>
                <c:pt idx="5">
                  <c:v>210</c:v>
                </c:pt>
                <c:pt idx="6">
                  <c:v>192</c:v>
                </c:pt>
                <c:pt idx="7">
                  <c:v>154</c:v>
                </c:pt>
                <c:pt idx="8">
                  <c:v>141</c:v>
                </c:pt>
                <c:pt idx="9">
                  <c:v>128</c:v>
                </c:pt>
                <c:pt idx="10">
                  <c:v>200</c:v>
                </c:pt>
                <c:pt idx="11">
                  <c:v>217</c:v>
                </c:pt>
                <c:pt idx="12">
                  <c:v>229</c:v>
                </c:pt>
                <c:pt idx="13">
                  <c:v>271</c:v>
                </c:pt>
                <c:pt idx="14">
                  <c:v>333</c:v>
                </c:pt>
                <c:pt idx="15">
                  <c:v>305</c:v>
                </c:pt>
                <c:pt idx="16">
                  <c:v>277</c:v>
                </c:pt>
                <c:pt idx="17">
                  <c:v>239</c:v>
                </c:pt>
                <c:pt idx="18">
                  <c:v>211</c:v>
                </c:pt>
                <c:pt idx="19">
                  <c:v>193</c:v>
                </c:pt>
                <c:pt idx="20">
                  <c:v>155</c:v>
                </c:pt>
                <c:pt idx="21">
                  <c:v>159</c:v>
                </c:pt>
                <c:pt idx="22">
                  <c:v>209</c:v>
                </c:pt>
                <c:pt idx="23">
                  <c:v>236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0B4-4AA0-8039-A13459F16F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7624576"/>
        <c:axId val="177631232"/>
      </c:scatterChart>
      <c:valAx>
        <c:axId val="1776245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3" b="1" i="0" u="none" strike="noStrike" baseline="0">
                    <a:solidFill>
                      <a:srgbClr val="000000"/>
                    </a:solidFill>
                    <a:latin typeface="Geneva"/>
                    <a:ea typeface="Geneva"/>
                    <a:cs typeface="Geneva"/>
                  </a:defRPr>
                </a:pPr>
                <a:r>
                  <a:rPr lang="en-US"/>
                  <a:t>Date</a:t>
                </a:r>
              </a:p>
            </c:rich>
          </c:tx>
          <c:layout>
            <c:manualLayout>
              <c:xMode val="edge"/>
              <c:yMode val="edge"/>
              <c:x val="0.43718592964824116"/>
              <c:y val="0.91928251121076221"/>
            </c:manualLayout>
          </c:layout>
          <c:overlay val="0"/>
          <c:spPr>
            <a:noFill/>
            <a:ln w="29973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747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3" b="0" i="0" u="none" strike="noStrike" baseline="0">
                <a:solidFill>
                  <a:srgbClr val="000000"/>
                </a:solidFill>
                <a:latin typeface="Geneva"/>
                <a:ea typeface="Geneva"/>
                <a:cs typeface="Geneva"/>
              </a:defRPr>
            </a:pPr>
            <a:endParaRPr lang="en-US"/>
          </a:p>
        </c:txPr>
        <c:crossAx val="177631232"/>
        <c:crosses val="autoZero"/>
        <c:crossBetween val="midCat"/>
      </c:valAx>
      <c:valAx>
        <c:axId val="177631232"/>
        <c:scaling>
          <c:orientation val="minMax"/>
        </c:scaling>
        <c:delete val="0"/>
        <c:axPos val="l"/>
        <c:majorGridlines>
          <c:spPr>
            <a:ln w="3747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003" b="1" i="0" u="none" strike="noStrike" baseline="0">
                    <a:solidFill>
                      <a:srgbClr val="000000"/>
                    </a:solidFill>
                    <a:latin typeface="Geneva"/>
                    <a:ea typeface="Geneva"/>
                    <a:cs typeface="Geneva"/>
                  </a:defRPr>
                </a:pPr>
                <a:r>
                  <a:rPr lang="en-US"/>
                  <a:t>Sales</a:t>
                </a:r>
              </a:p>
            </c:rich>
          </c:tx>
          <c:layout>
            <c:manualLayout>
              <c:xMode val="edge"/>
              <c:yMode val="edge"/>
              <c:x val="1.507537688442211E-2"/>
              <c:y val="0.45739910313901339"/>
            </c:manualLayout>
          </c:layout>
          <c:overlay val="0"/>
          <c:spPr>
            <a:noFill/>
            <a:ln w="29973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747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3" b="0" i="0" u="none" strike="noStrike" baseline="0">
                <a:solidFill>
                  <a:srgbClr val="000000"/>
                </a:solidFill>
                <a:latin typeface="Geneva"/>
                <a:ea typeface="Geneva"/>
                <a:cs typeface="Geneva"/>
              </a:defRPr>
            </a:pPr>
            <a:endParaRPr lang="en-US"/>
          </a:p>
        </c:txPr>
        <c:crossAx val="177624576"/>
        <c:crosses val="autoZero"/>
        <c:crossBetween val="midCat"/>
      </c:valAx>
      <c:spPr>
        <a:solidFill>
          <a:srgbClr val="C0C0C0"/>
        </a:solidFill>
        <a:ln w="14986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85804020100502498"/>
          <c:y val="0.45515695067264567"/>
          <c:w val="0.13693467336683418"/>
          <c:h val="0.10089686098654707"/>
        </c:manualLayout>
      </c:layout>
      <c:overlay val="0"/>
      <c:spPr>
        <a:solidFill>
          <a:srgbClr val="FFFFFF"/>
        </a:solidFill>
        <a:ln w="3747">
          <a:solidFill>
            <a:srgbClr val="000000"/>
          </a:solidFill>
          <a:prstDash val="solid"/>
        </a:ln>
      </c:spPr>
      <c:txPr>
        <a:bodyPr/>
        <a:lstStyle/>
        <a:p>
          <a:pPr>
            <a:defRPr sz="920" b="0" i="0" u="none" strike="noStrike" baseline="0">
              <a:solidFill>
                <a:srgbClr val="000000"/>
              </a:solidFill>
              <a:latin typeface="Geneva"/>
              <a:ea typeface="Geneva"/>
              <a:cs typeface="Geneva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FFFFFF"/>
    </a:solidFill>
    <a:ln w="3747">
      <a:solidFill>
        <a:srgbClr val="000000"/>
      </a:solidFill>
      <a:prstDash val="solid"/>
    </a:ln>
  </c:spPr>
  <c:txPr>
    <a:bodyPr/>
    <a:lstStyle/>
    <a:p>
      <a:pPr>
        <a:defRPr sz="1003" b="0" i="0" u="none" strike="noStrike" baseline="0">
          <a:solidFill>
            <a:srgbClr val="000000"/>
          </a:solidFill>
          <a:latin typeface="Geneva"/>
          <a:ea typeface="Geneva"/>
          <a:cs typeface="Geneva"/>
        </a:defRPr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image" Target="../media/image33.emf"/><Relationship Id="rId5" Type="http://schemas.openxmlformats.org/officeDocument/2006/relationships/image" Target="../media/image37.wmf"/><Relationship Id="rId4" Type="http://schemas.openxmlformats.org/officeDocument/2006/relationships/image" Target="../media/image36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wmf"/><Relationship Id="rId1" Type="http://schemas.openxmlformats.org/officeDocument/2006/relationships/image" Target="../media/image38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emf"/><Relationship Id="rId1" Type="http://schemas.openxmlformats.org/officeDocument/2006/relationships/image" Target="../media/image4.wmf"/><Relationship Id="rId4" Type="http://schemas.openxmlformats.org/officeDocument/2006/relationships/image" Target="../media/image7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9.emf"/><Relationship Id="rId1" Type="http://schemas.openxmlformats.org/officeDocument/2006/relationships/image" Target="../media/image48.emf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2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3286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145" cy="465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9332" tIns="0" rIns="19332" bIns="0" numCol="1" anchor="t" anchorCtr="0" compatLnSpc="1">
            <a:prstTxWarp prst="textNoShape">
              <a:avLst/>
            </a:prstTxWarp>
          </a:bodyPr>
          <a:lstStyle>
            <a:lvl1pPr defTabSz="927296">
              <a:defRPr sz="1100" i="1"/>
            </a:lvl1pPr>
          </a:lstStyle>
          <a:p>
            <a:endParaRPr lang="en-US" alt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2257" y="0"/>
            <a:ext cx="3038144" cy="465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9332" tIns="0" rIns="19332" bIns="0" numCol="1" anchor="t" anchorCtr="0" compatLnSpc="1">
            <a:prstTxWarp prst="textNoShape">
              <a:avLst/>
            </a:prstTxWarp>
          </a:bodyPr>
          <a:lstStyle>
            <a:lvl1pPr algn="r" defTabSz="927296">
              <a:defRPr sz="1100" i="1"/>
            </a:lvl1pPr>
          </a:lstStyle>
          <a:p>
            <a:endParaRPr lang="en-US" altLang="en-US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0625" y="703263"/>
            <a:ext cx="4629150" cy="34734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634" y="4416099"/>
            <a:ext cx="5139134" cy="4182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441" tIns="46720" rIns="93441" bIns="46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0658"/>
            <a:ext cx="3038145" cy="465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9332" tIns="0" rIns="19332" bIns="0" numCol="1" anchor="b" anchorCtr="0" compatLnSpc="1">
            <a:prstTxWarp prst="textNoShape">
              <a:avLst/>
            </a:prstTxWarp>
          </a:bodyPr>
          <a:lstStyle>
            <a:lvl1pPr defTabSz="927296">
              <a:defRPr sz="1100" i="1"/>
            </a:lvl1pPr>
          </a:lstStyle>
          <a:p>
            <a:endParaRPr lang="en-US" alt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2257" y="8830658"/>
            <a:ext cx="3038144" cy="465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9332" tIns="0" rIns="19332" bIns="0" numCol="1" anchor="b" anchorCtr="0" compatLnSpc="1">
            <a:prstTxWarp prst="textNoShape">
              <a:avLst/>
            </a:prstTxWarp>
          </a:bodyPr>
          <a:lstStyle>
            <a:lvl1pPr algn="r" defTabSz="927296">
              <a:defRPr sz="1100" i="1"/>
            </a:lvl1pPr>
          </a:lstStyle>
          <a:p>
            <a:fld id="{F176244C-1D65-4841-8783-0E4CAF94340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50919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EEC673-CBB3-4869-A49F-19D84D8CFDC7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1556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34112" y="4416098"/>
            <a:ext cx="5139134" cy="4180921"/>
          </a:xfrm>
          <a:ln/>
        </p:spPr>
        <p:txBody>
          <a:bodyPr lIns="95408" tIns="48513" rIns="95408" bIns="48513"/>
          <a:lstStyle/>
          <a:p>
            <a:endParaRPr lang="en-US" altLang="en-US"/>
          </a:p>
        </p:txBody>
      </p:sp>
      <p:sp>
        <p:nvSpPr>
          <p:cNvPr id="15565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26865"/>
            <a:fld id="{50FD8FB1-A8C8-4C6F-902B-397869BF4C54}" type="slidenum">
              <a:rPr lang="en-US">
                <a:ea typeface="MS PGothic" pitchFamily="34" charset="-128"/>
                <a:cs typeface="Arial" charset="0"/>
              </a:rPr>
              <a:pPr defTabSz="926865"/>
              <a:t>6</a:t>
            </a:fld>
            <a:endParaRPr lang="en-US">
              <a:ea typeface="MS PGothic" pitchFamily="34" charset="-128"/>
              <a:cs typeface="Arial" charset="0"/>
            </a:endParaRPr>
          </a:p>
        </p:txBody>
      </p:sp>
      <p:sp>
        <p:nvSpPr>
          <p:cNvPr id="2048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90625" y="703263"/>
            <a:ext cx="4630738" cy="3473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Rectangle 1027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mtClean="0">
                <a:latin typeface="Times New Roman" pitchFamily="18" charset="0"/>
              </a:rPr>
              <a:t>Notes: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26865"/>
            <a:fld id="{82EFFDEE-D9EA-48CF-8853-D76899843FAE}" type="slidenum">
              <a:rPr lang="en-US">
                <a:ea typeface="MS PGothic" pitchFamily="34" charset="-128"/>
                <a:cs typeface="Arial" charset="0"/>
              </a:rPr>
              <a:pPr defTabSz="926865"/>
              <a:t>7</a:t>
            </a:fld>
            <a:endParaRPr lang="en-US">
              <a:ea typeface="MS PGothic" pitchFamily="34" charset="-128"/>
              <a:cs typeface="Arial" charset="0"/>
            </a:endParaRPr>
          </a:p>
        </p:txBody>
      </p:sp>
      <p:sp>
        <p:nvSpPr>
          <p:cNvPr id="2253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90625" y="703263"/>
            <a:ext cx="4630738" cy="3473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Rectangle 1027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mtClean="0">
                <a:latin typeface="Times New Roman" pitchFamily="18" charset="0"/>
              </a:rPr>
              <a:t>Notes: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534B61-2661-4E4D-901D-FC4C96B7CC77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1955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34112" y="4416098"/>
            <a:ext cx="5139134" cy="4180921"/>
          </a:xfrm>
          <a:ln/>
        </p:spPr>
        <p:txBody>
          <a:bodyPr lIns="95408" tIns="48513" rIns="95408" bIns="48513"/>
          <a:lstStyle/>
          <a:p>
            <a:endParaRPr lang="en-US" altLang="en-US"/>
          </a:p>
        </p:txBody>
      </p:sp>
      <p:sp>
        <p:nvSpPr>
          <p:cNvPr id="19558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E17826-180B-44C2-A5E9-8E21AC5927EB}" type="slidenum">
              <a:rPr lang="en-US" altLang="en-US"/>
              <a:pPr/>
              <a:t>84</a:t>
            </a:fld>
            <a:endParaRPr lang="en-US" altLang="en-US"/>
          </a:p>
        </p:txBody>
      </p:sp>
      <p:sp>
        <p:nvSpPr>
          <p:cNvPr id="245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9038" y="703263"/>
            <a:ext cx="4629150" cy="3473450"/>
          </a:xfrm>
          <a:ln/>
        </p:spPr>
      </p:sp>
      <p:sp>
        <p:nvSpPr>
          <p:cNvPr id="24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Line 8"/>
          <p:cNvSpPr>
            <a:spLocks noChangeShapeType="1"/>
          </p:cNvSpPr>
          <p:nvPr/>
        </p:nvSpPr>
        <p:spPr bwMode="auto">
          <a:xfrm>
            <a:off x="609600" y="3429000"/>
            <a:ext cx="7975600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1" name="Rectangle 9"/>
          <p:cNvSpPr>
            <a:spLocks noGrp="1" noChangeArrowheads="1"/>
          </p:cNvSpPr>
          <p:nvPr>
            <p:ph type="ctrTitle"/>
          </p:nvPr>
        </p:nvSpPr>
        <p:spPr>
          <a:xfrm>
            <a:off x="685800" y="2209800"/>
            <a:ext cx="7772400" cy="114300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altLang="en-US" noProof="0" smtClean="0"/>
              <a:t>Click to edit Master title style</a:t>
            </a:r>
          </a:p>
        </p:txBody>
      </p:sp>
      <p:sp>
        <p:nvSpPr>
          <p:cNvPr id="3082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pitchFamily="2" charset="2"/>
              <a:buNone/>
              <a:defRPr sz="3200"/>
            </a:lvl1pPr>
          </a:lstStyle>
          <a:p>
            <a:pPr lvl="0"/>
            <a:r>
              <a:rPr lang="en-US" altLang="en-US" noProof="0" smtClean="0"/>
              <a:t>Chapter 00</a:t>
            </a:r>
          </a:p>
        </p:txBody>
      </p:sp>
      <p:sp>
        <p:nvSpPr>
          <p:cNvPr id="3083" name="Text Box 11"/>
          <p:cNvSpPr txBox="1">
            <a:spLocks noChangeArrowheads="1"/>
          </p:cNvSpPr>
          <p:nvPr/>
        </p:nvSpPr>
        <p:spPr bwMode="auto">
          <a:xfrm>
            <a:off x="152400" y="6400800"/>
            <a:ext cx="28956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200">
                <a:solidFill>
                  <a:srgbClr val="000000"/>
                </a:solidFill>
                <a:latin typeface="Arial" charset="0"/>
              </a:rPr>
              <a:t>© 2007 Prentice-Hall, Inc.</a:t>
            </a:r>
            <a:endParaRPr lang="en-US" altLang="en-US" sz="1600">
              <a:solidFill>
                <a:srgbClr val="000000"/>
              </a:solidFill>
            </a:endParaRPr>
          </a:p>
        </p:txBody>
      </p:sp>
      <p:sp>
        <p:nvSpPr>
          <p:cNvPr id="3084" name="Rectangle 12"/>
          <p:cNvSpPr>
            <a:spLocks noGrp="1" noChangeArrowheads="1"/>
          </p:cNvSpPr>
          <p:nvPr>
            <p:ph type="sldNum" sz="quarter" idx="4"/>
          </p:nvPr>
        </p:nvSpPr>
        <p:spPr>
          <a:xfrm>
            <a:off x="7086600" y="6324600"/>
            <a:ext cx="1905000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1-</a:t>
            </a:r>
            <a:fld id="{85077478-268A-4BF4-8E19-0607050B0A7C}" type="slidenum">
              <a:rPr lang="en-US" altLang="en-US"/>
              <a:pPr/>
              <a:t>‹#›</a:t>
            </a:fld>
            <a:endParaRPr lang="en-US" altLang="en-US" sz="1400">
              <a:latin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7-</a:t>
            </a:r>
            <a:fld id="{95CAC2F3-F16D-4959-8F87-E02815AF9A8B}" type="slidenum">
              <a:rPr lang="en-US" altLang="en-US"/>
              <a:pPr/>
              <a:t>‹#›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82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228600"/>
            <a:ext cx="20764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228600"/>
            <a:ext cx="60769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7-</a:t>
            </a:r>
            <a:fld id="{DCF15981-1039-4A29-8F5B-49E4A379EE5E}" type="slidenum">
              <a:rPr lang="en-US" altLang="en-US"/>
              <a:pPr/>
              <a:t>‹#›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32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772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381000" y="1371600"/>
            <a:ext cx="8305800" cy="4953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239000" y="6477000"/>
            <a:ext cx="1905000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7-</a:t>
            </a:r>
            <a:fld id="{6A231AF6-16B6-468F-A426-5566EC096E27}" type="slidenum">
              <a:rPr lang="en-US" altLang="en-US"/>
              <a:pPr/>
              <a:t>‹#›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72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7-</a:t>
            </a:r>
            <a:fld id="{83AFE101-69DB-47E0-8896-25B656A633EA}" type="slidenum">
              <a:rPr lang="en-US" altLang="en-US"/>
              <a:pPr/>
              <a:t>‹#›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96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7-</a:t>
            </a:r>
            <a:fld id="{7F7CBD0F-614A-4E0B-9D05-6BB186D90627}" type="slidenum">
              <a:rPr lang="en-US" altLang="en-US"/>
              <a:pPr/>
              <a:t>‹#›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70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371600"/>
            <a:ext cx="40767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0767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7-</a:t>
            </a:r>
            <a:fld id="{12FF868D-6A7B-4A05-AA89-ABEEF6E0580C}" type="slidenum">
              <a:rPr lang="en-US" altLang="en-US"/>
              <a:pPr/>
              <a:t>‹#›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93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7-</a:t>
            </a:r>
            <a:fld id="{57A2C7AD-3BB2-4A30-B539-5E2F3C572E60}" type="slidenum">
              <a:rPr lang="en-US" altLang="en-US"/>
              <a:pPr/>
              <a:t>‹#›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34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7-</a:t>
            </a:r>
            <a:fld id="{EAD43850-6843-4CB7-9D80-C325EEF5E929}" type="slidenum">
              <a:rPr lang="en-US" altLang="en-US"/>
              <a:pPr/>
              <a:t>‹#›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84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7-</a:t>
            </a:r>
            <a:fld id="{9F263DAE-CFE6-4A3E-8EAE-1D827A63F4A7}" type="slidenum">
              <a:rPr lang="en-US" altLang="en-US"/>
              <a:pPr/>
              <a:t>‹#›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85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7-</a:t>
            </a:r>
            <a:fld id="{CE67A97F-8B01-4824-AC08-1F4354827A9C}" type="slidenum">
              <a:rPr lang="en-US" altLang="en-US"/>
              <a:pPr/>
              <a:t>‹#›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21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7-</a:t>
            </a:r>
            <a:fld id="{82F9D472-468F-47C9-B628-2EBB48E71E64}" type="slidenum">
              <a:rPr lang="en-US" altLang="en-US"/>
              <a:pPr/>
              <a:t>‹#›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06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0" y="1219200"/>
            <a:ext cx="9144000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28600"/>
            <a:ext cx="7772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371600"/>
            <a:ext cx="8305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altLang="en-US"/>
              <a:t>7-</a:t>
            </a:r>
            <a:fld id="{C036812C-CF10-4E57-BA97-4A9339544C27}" type="slidenum">
              <a:rPr lang="en-US" altLang="en-US"/>
              <a:pPr/>
              <a:t>‹#›</a:t>
            </a:fld>
            <a:endParaRPr lang="en-US" altLang="en-US" sz="1400">
              <a:latin typeface="Times New Roman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Monotype Sorts" pitchFamily="2" charset="2"/>
        <a:buChar char="u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Char char="–"/>
        <a:defRPr sz="2400">
          <a:solidFill>
            <a:srgbClr val="000000"/>
          </a:solidFill>
          <a:latin typeface="Gill Sans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Char char="»"/>
        <a:defRPr sz="2000">
          <a:solidFill>
            <a:srgbClr val="000000"/>
          </a:solidFill>
          <a:latin typeface="Times New Roman" pitchFamily="18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5000"/>
        <a:buFont typeface="Monotype Sorts" pitchFamily="2" charset="2"/>
        <a:buChar char="u"/>
        <a:defRPr sz="2000">
          <a:solidFill>
            <a:srgbClr val="000000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Char char="–"/>
        <a:defRPr sz="2000">
          <a:solidFill>
            <a:srgbClr val="000000"/>
          </a:solidFill>
          <a:latin typeface="Times New Roman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Char char="–"/>
        <a:defRPr sz="2000">
          <a:solidFill>
            <a:srgbClr val="000000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Char char="–"/>
        <a:defRPr sz="2000">
          <a:solidFill>
            <a:srgbClr val="000000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Char char="–"/>
        <a:defRPr sz="2000">
          <a:solidFill>
            <a:srgbClr val="000000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Char char="–"/>
        <a:defRPr sz="2000">
          <a:solidFill>
            <a:srgbClr val="000000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7.wmf"/><Relationship Id="rId4" Type="http://schemas.openxmlformats.org/officeDocument/2006/relationships/image" Target="../media/image4.wmf"/><Relationship Id="rId9" Type="http://schemas.openxmlformats.org/officeDocument/2006/relationships/oleObject" Target="../embeddings/oleObject5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9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0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2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3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17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0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1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2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24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2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26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2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30.w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12" Type="http://schemas.openxmlformats.org/officeDocument/2006/relationships/image" Target="../media/image3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4.emf"/><Relationship Id="rId11" Type="http://schemas.openxmlformats.org/officeDocument/2006/relationships/oleObject" Target="../embeddings/oleObject32.bin"/><Relationship Id="rId5" Type="http://schemas.openxmlformats.org/officeDocument/2006/relationships/oleObject" Target="../embeddings/oleObject29.bin"/><Relationship Id="rId10" Type="http://schemas.openxmlformats.org/officeDocument/2006/relationships/image" Target="../media/image36.emf"/><Relationship Id="rId4" Type="http://schemas.openxmlformats.org/officeDocument/2006/relationships/image" Target="../media/image33.emf"/><Relationship Id="rId9" Type="http://schemas.openxmlformats.org/officeDocument/2006/relationships/oleObject" Target="../embeddings/oleObject31.bin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oleObject" Target="../embeddings/oleObject33.bin"/><Relationship Id="rId7" Type="http://schemas.openxmlformats.org/officeDocument/2006/relationships/oleObject" Target="../embeddings/oleObject35.bin"/><Relationship Id="rId12" Type="http://schemas.openxmlformats.org/officeDocument/2006/relationships/image" Target="../media/image4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9.wmf"/><Relationship Id="rId11" Type="http://schemas.openxmlformats.org/officeDocument/2006/relationships/oleObject" Target="../embeddings/oleObject37.bin"/><Relationship Id="rId5" Type="http://schemas.openxmlformats.org/officeDocument/2006/relationships/oleObject" Target="../embeddings/oleObject34.bin"/><Relationship Id="rId10" Type="http://schemas.openxmlformats.org/officeDocument/2006/relationships/image" Target="../media/image41.emf"/><Relationship Id="rId4" Type="http://schemas.openxmlformats.org/officeDocument/2006/relationships/image" Target="../media/image38.emf"/><Relationship Id="rId9" Type="http://schemas.openxmlformats.org/officeDocument/2006/relationships/oleObject" Target="../embeddings/oleObject36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16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43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44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45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46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47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13" Type="http://schemas.openxmlformats.org/officeDocument/2006/relationships/oleObject" Target="../embeddings/oleObject49.bin"/><Relationship Id="rId3" Type="http://schemas.openxmlformats.org/officeDocument/2006/relationships/oleObject" Target="../embeddings/oleObject44.bin"/><Relationship Id="rId7" Type="http://schemas.openxmlformats.org/officeDocument/2006/relationships/oleObject" Target="../embeddings/oleObject46.bin"/><Relationship Id="rId12" Type="http://schemas.openxmlformats.org/officeDocument/2006/relationships/image" Target="../media/image5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49.emf"/><Relationship Id="rId11" Type="http://schemas.openxmlformats.org/officeDocument/2006/relationships/oleObject" Target="../embeddings/oleObject48.bin"/><Relationship Id="rId5" Type="http://schemas.openxmlformats.org/officeDocument/2006/relationships/oleObject" Target="../embeddings/oleObject45.bin"/><Relationship Id="rId10" Type="http://schemas.openxmlformats.org/officeDocument/2006/relationships/image" Target="../media/image42.emf"/><Relationship Id="rId4" Type="http://schemas.openxmlformats.org/officeDocument/2006/relationships/image" Target="../media/image48.emf"/><Relationship Id="rId9" Type="http://schemas.openxmlformats.org/officeDocument/2006/relationships/oleObject" Target="../embeddings/oleObject47.bin"/><Relationship Id="rId14" Type="http://schemas.openxmlformats.org/officeDocument/2006/relationships/image" Target="../media/image51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52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52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53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54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55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050"/>
          <p:cNvSpPr>
            <a:spLocks noGrp="1" noChangeArrowheads="1"/>
          </p:cNvSpPr>
          <p:nvPr>
            <p:ph type="ctrTitle"/>
          </p:nvPr>
        </p:nvSpPr>
        <p:spPr>
          <a:xfrm>
            <a:off x="685800" y="4419600"/>
            <a:ext cx="7772400" cy="1143000"/>
          </a:xfrm>
        </p:spPr>
        <p:txBody>
          <a:bodyPr/>
          <a:lstStyle/>
          <a:p>
            <a:r>
              <a:rPr lang="en-US" altLang="en-US" b="1"/>
              <a:t>Chapter 7</a:t>
            </a:r>
            <a:br>
              <a:rPr lang="en-US" altLang="en-US" b="1"/>
            </a:br>
            <a:r>
              <a:rPr lang="en-US" altLang="en-US" b="1"/>
              <a:t>Demand Forecasting</a:t>
            </a:r>
            <a:br>
              <a:rPr lang="en-US" altLang="en-US" b="1"/>
            </a:br>
            <a:r>
              <a:rPr lang="en-US" altLang="en-US" b="1"/>
              <a:t>in a Supply Chain</a:t>
            </a:r>
            <a:endParaRPr lang="en-US" altLang="en-US"/>
          </a:p>
        </p:txBody>
      </p:sp>
      <p:sp>
        <p:nvSpPr>
          <p:cNvPr id="95237" name="Rectangle 2053"/>
          <p:cNvSpPr>
            <a:spLocks noChangeArrowheads="1"/>
          </p:cNvSpPr>
          <p:nvPr/>
        </p:nvSpPr>
        <p:spPr bwMode="auto">
          <a:xfrm>
            <a:off x="685800" y="2209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/>
          <a:lstStyle>
            <a:lvl1pPr algn="ctr">
              <a:defRPr sz="36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1pPr>
            <a:lvl2pPr algn="ctr">
              <a:defRPr sz="36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ctr">
              <a:defRPr sz="36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ctr">
              <a:defRPr sz="36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ctr">
              <a:defRPr sz="36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r>
              <a:rPr lang="en-US" altLang="en-US" sz="4200" b="1">
                <a:solidFill>
                  <a:srgbClr val="000000"/>
                </a:solidFill>
              </a:rPr>
              <a:t>Supply Chain Management</a:t>
            </a:r>
            <a:endParaRPr lang="en-US" altLang="en-US" b="1"/>
          </a:p>
        </p:txBody>
      </p:sp>
      <p:sp>
        <p:nvSpPr>
          <p:cNvPr id="95238" name="Rectangle 2054"/>
          <p:cNvSpPr>
            <a:spLocks noChangeArrowheads="1"/>
          </p:cNvSpPr>
          <p:nvPr/>
        </p:nvSpPr>
        <p:spPr bwMode="auto">
          <a:xfrm>
            <a:off x="7086600" y="6324600"/>
            <a:ext cx="1905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/>
            <a:r>
              <a:rPr lang="en-US" altLang="en-US" sz="1200">
                <a:solidFill>
                  <a:srgbClr val="000000"/>
                </a:solidFill>
                <a:latin typeface="Arial" charset="0"/>
              </a:rPr>
              <a:t>7-</a:t>
            </a:r>
            <a:fld id="{2249FF5D-CF8D-4590-9D9E-31D6D9D247CF}" type="slidenum">
              <a:rPr lang="en-US" altLang="en-US" sz="1200">
                <a:solidFill>
                  <a:srgbClr val="000000"/>
                </a:solidFill>
                <a:latin typeface="Arial" charset="0"/>
              </a:rPr>
              <a:pPr algn="r"/>
              <a:t>1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7-</a:t>
            </a:r>
            <a:fld id="{0837166F-B73F-4FD0-8BEB-6F4997E7702D}" type="slidenum">
              <a:rPr lang="en-US" altLang="en-US"/>
              <a:pPr/>
              <a:t>10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Components of an Observation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524000"/>
            <a:ext cx="8686800" cy="51816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altLang="en-US"/>
              <a:t>Observed demand (O) =</a:t>
            </a:r>
          </a:p>
          <a:p>
            <a:pPr>
              <a:buFont typeface="Monotype Sorts" pitchFamily="2" charset="2"/>
              <a:buNone/>
            </a:pPr>
            <a:r>
              <a:rPr lang="en-US" altLang="en-US"/>
              <a:t>Systematic component (S) + Random component (R)</a:t>
            </a:r>
          </a:p>
        </p:txBody>
      </p:sp>
      <p:sp>
        <p:nvSpPr>
          <p:cNvPr id="117764" name="Line 4"/>
          <p:cNvSpPr>
            <a:spLocks noChangeShapeType="1"/>
          </p:cNvSpPr>
          <p:nvPr/>
        </p:nvSpPr>
        <p:spPr bwMode="auto">
          <a:xfrm>
            <a:off x="1006475" y="2473325"/>
            <a:ext cx="0" cy="1752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765" name="Line 5"/>
          <p:cNvSpPr>
            <a:spLocks noChangeShapeType="1"/>
          </p:cNvSpPr>
          <p:nvPr/>
        </p:nvSpPr>
        <p:spPr bwMode="auto">
          <a:xfrm>
            <a:off x="1006475" y="2778125"/>
            <a:ext cx="439738" cy="1588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766" name="Text Box 6"/>
          <p:cNvSpPr txBox="1">
            <a:spLocks noChangeArrowheads="1"/>
          </p:cNvSpPr>
          <p:nvPr/>
        </p:nvSpPr>
        <p:spPr bwMode="auto">
          <a:xfrm>
            <a:off x="1828800" y="2590800"/>
            <a:ext cx="32766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b="1" i="1">
                <a:solidFill>
                  <a:srgbClr val="000000"/>
                </a:solidFill>
              </a:rPr>
              <a:t>Level</a:t>
            </a:r>
            <a:r>
              <a:rPr lang="en-US" altLang="en-US">
                <a:solidFill>
                  <a:srgbClr val="000000"/>
                </a:solidFill>
              </a:rPr>
              <a:t> (current deseasonalized demand)</a:t>
            </a:r>
            <a:endParaRPr lang="en-US" altLang="en-US" b="1" i="1">
              <a:solidFill>
                <a:srgbClr val="000000"/>
              </a:solidFill>
            </a:endParaRPr>
          </a:p>
        </p:txBody>
      </p:sp>
      <p:sp>
        <p:nvSpPr>
          <p:cNvPr id="117767" name="Line 7"/>
          <p:cNvSpPr>
            <a:spLocks noChangeShapeType="1"/>
          </p:cNvSpPr>
          <p:nvPr/>
        </p:nvSpPr>
        <p:spPr bwMode="auto">
          <a:xfrm>
            <a:off x="1006475" y="3463925"/>
            <a:ext cx="439738" cy="1588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768" name="Text Box 8"/>
          <p:cNvSpPr txBox="1">
            <a:spLocks noChangeArrowheads="1"/>
          </p:cNvSpPr>
          <p:nvPr/>
        </p:nvSpPr>
        <p:spPr bwMode="auto">
          <a:xfrm>
            <a:off x="1828800" y="3276600"/>
            <a:ext cx="30480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b="1" i="1">
                <a:solidFill>
                  <a:srgbClr val="000000"/>
                </a:solidFill>
              </a:rPr>
              <a:t>Trend</a:t>
            </a:r>
            <a:r>
              <a:rPr lang="en-US" altLang="en-US">
                <a:solidFill>
                  <a:srgbClr val="000000"/>
                </a:solidFill>
              </a:rPr>
              <a:t> (growth or decline in demand)</a:t>
            </a:r>
            <a:endParaRPr lang="en-US" altLang="en-US" b="1" i="1">
              <a:solidFill>
                <a:srgbClr val="000000"/>
              </a:solidFill>
            </a:endParaRPr>
          </a:p>
        </p:txBody>
      </p:sp>
      <p:sp>
        <p:nvSpPr>
          <p:cNvPr id="117769" name="Line 9"/>
          <p:cNvSpPr>
            <a:spLocks noChangeShapeType="1"/>
          </p:cNvSpPr>
          <p:nvPr/>
        </p:nvSpPr>
        <p:spPr bwMode="auto">
          <a:xfrm>
            <a:off x="1006475" y="4225925"/>
            <a:ext cx="439738" cy="1588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770" name="Text Box 10"/>
          <p:cNvSpPr txBox="1">
            <a:spLocks noChangeArrowheads="1"/>
          </p:cNvSpPr>
          <p:nvPr/>
        </p:nvSpPr>
        <p:spPr bwMode="auto">
          <a:xfrm>
            <a:off x="1828800" y="4038600"/>
            <a:ext cx="34290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b="1" i="1">
                <a:solidFill>
                  <a:srgbClr val="000000"/>
                </a:solidFill>
              </a:rPr>
              <a:t>Seasonality</a:t>
            </a:r>
            <a:r>
              <a:rPr lang="en-US" altLang="en-US">
                <a:solidFill>
                  <a:srgbClr val="000000"/>
                </a:solidFill>
              </a:rPr>
              <a:t> (predictable seasonal fluctuation)</a:t>
            </a:r>
            <a:endParaRPr lang="en-US" altLang="en-US" b="1" i="1">
              <a:solidFill>
                <a:srgbClr val="000000"/>
              </a:solidFill>
            </a:endParaRPr>
          </a:p>
        </p:txBody>
      </p:sp>
      <p:sp>
        <p:nvSpPr>
          <p:cNvPr id="117771" name="Rectangle 11"/>
          <p:cNvSpPr>
            <a:spLocks noChangeArrowheads="1"/>
          </p:cNvSpPr>
          <p:nvPr/>
        </p:nvSpPr>
        <p:spPr bwMode="auto">
          <a:xfrm>
            <a:off x="533400" y="4876800"/>
            <a:ext cx="83820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Clr>
                <a:schemeClr val="accent2"/>
              </a:buClr>
              <a:buFont typeface="Wingdings" pitchFamily="2" charset="2"/>
              <a:buChar char="t"/>
            </a:pPr>
            <a:r>
              <a:rPr lang="en-US" altLang="en-US">
                <a:solidFill>
                  <a:srgbClr val="000000"/>
                </a:solidFill>
                <a:latin typeface="Gill Sans" pitchFamily="34" charset="0"/>
              </a:rPr>
              <a:t> </a:t>
            </a:r>
            <a:r>
              <a:rPr lang="en-US" altLang="en-US" i="1">
                <a:solidFill>
                  <a:srgbClr val="000000"/>
                </a:solidFill>
                <a:latin typeface="Gill Sans" pitchFamily="34" charset="0"/>
              </a:rPr>
              <a:t>Systematic component:</a:t>
            </a:r>
            <a:r>
              <a:rPr lang="en-US" altLang="en-US">
                <a:solidFill>
                  <a:srgbClr val="000000"/>
                </a:solidFill>
                <a:latin typeface="Gill Sans" pitchFamily="34" charset="0"/>
              </a:rPr>
              <a:t> Expected value of demand</a:t>
            </a:r>
          </a:p>
          <a:p>
            <a:pPr>
              <a:buClr>
                <a:schemeClr val="accent2"/>
              </a:buClr>
              <a:buFont typeface="Wingdings" pitchFamily="2" charset="2"/>
              <a:buChar char="t"/>
            </a:pPr>
            <a:r>
              <a:rPr lang="en-US" altLang="en-US">
                <a:solidFill>
                  <a:srgbClr val="000000"/>
                </a:solidFill>
                <a:latin typeface="Gill Sans" pitchFamily="34" charset="0"/>
              </a:rPr>
              <a:t> </a:t>
            </a:r>
            <a:r>
              <a:rPr lang="en-US" altLang="en-US" i="1">
                <a:solidFill>
                  <a:srgbClr val="000000"/>
                </a:solidFill>
                <a:latin typeface="Gill Sans" pitchFamily="34" charset="0"/>
              </a:rPr>
              <a:t>Random component:</a:t>
            </a:r>
            <a:r>
              <a:rPr lang="en-US" altLang="en-US">
                <a:solidFill>
                  <a:srgbClr val="000000"/>
                </a:solidFill>
                <a:latin typeface="Gill Sans" pitchFamily="34" charset="0"/>
              </a:rPr>
              <a:t> The part of the forecast that deviates</a:t>
            </a:r>
            <a:br>
              <a:rPr lang="en-US" altLang="en-US">
                <a:solidFill>
                  <a:srgbClr val="000000"/>
                </a:solidFill>
                <a:latin typeface="Gill Sans" pitchFamily="34" charset="0"/>
              </a:rPr>
            </a:br>
            <a:r>
              <a:rPr lang="en-US" altLang="en-US">
                <a:solidFill>
                  <a:srgbClr val="000000"/>
                </a:solidFill>
                <a:latin typeface="Gill Sans" pitchFamily="34" charset="0"/>
              </a:rPr>
              <a:t>   from the systematic component</a:t>
            </a:r>
          </a:p>
          <a:p>
            <a:pPr>
              <a:buClr>
                <a:schemeClr val="accent2"/>
              </a:buClr>
              <a:buFont typeface="Wingdings" pitchFamily="2" charset="2"/>
              <a:buChar char="t"/>
            </a:pPr>
            <a:r>
              <a:rPr lang="en-US" altLang="en-US">
                <a:solidFill>
                  <a:srgbClr val="000000"/>
                </a:solidFill>
                <a:latin typeface="Gill Sans" pitchFamily="34" charset="0"/>
              </a:rPr>
              <a:t> </a:t>
            </a:r>
            <a:r>
              <a:rPr lang="en-US" altLang="en-US" i="1">
                <a:solidFill>
                  <a:srgbClr val="000000"/>
                </a:solidFill>
                <a:latin typeface="Gill Sans" pitchFamily="34" charset="0"/>
              </a:rPr>
              <a:t>Forecast error:</a:t>
            </a:r>
            <a:r>
              <a:rPr lang="en-US" altLang="en-US">
                <a:solidFill>
                  <a:srgbClr val="000000"/>
                </a:solidFill>
                <a:latin typeface="Gill Sans" pitchFamily="34" charset="0"/>
              </a:rPr>
              <a:t> difference between forecast and actual demand</a:t>
            </a:r>
          </a:p>
        </p:txBody>
      </p:sp>
      <p:pic>
        <p:nvPicPr>
          <p:cNvPr id="117772" name="Picture 12" descr="demand patter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514600"/>
            <a:ext cx="37338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Systematic Component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4953000"/>
          </a:xfrm>
        </p:spPr>
        <p:txBody>
          <a:bodyPr rtlCol="0">
            <a:normAutofit/>
          </a:bodyPr>
          <a:lstStyle/>
          <a:p>
            <a:pPr fontAlgn="auto">
              <a:spcBef>
                <a:spcPts val="0"/>
              </a:spcBef>
              <a:defRPr/>
            </a:pPr>
            <a:r>
              <a:rPr lang="en-US" dirty="0" smtClean="0"/>
              <a:t>Three models for </a:t>
            </a:r>
            <a:r>
              <a:rPr lang="en-US" dirty="0"/>
              <a:t>systematic </a:t>
            </a:r>
            <a:r>
              <a:rPr lang="en-US" dirty="0" smtClean="0"/>
              <a:t>component:</a:t>
            </a:r>
            <a:endParaRPr lang="en-US" dirty="0"/>
          </a:p>
          <a:p>
            <a:pPr lvl="1" fontAlgn="auto">
              <a:spcBef>
                <a:spcPts val="0"/>
              </a:spcBef>
              <a:buFont typeface="Arial"/>
              <a:buChar char="–"/>
              <a:defRPr/>
            </a:pPr>
            <a:endParaRPr lang="en-US" b="1" i="1" dirty="0" smtClean="0"/>
          </a:p>
          <a:p>
            <a:pPr lvl="1" fontAlgn="auto">
              <a:spcBef>
                <a:spcPts val="0"/>
              </a:spcBef>
              <a:buFont typeface="Arial"/>
              <a:buChar char="–"/>
              <a:defRPr/>
            </a:pPr>
            <a:r>
              <a:rPr lang="en-US" b="1" i="1" dirty="0" smtClean="0"/>
              <a:t>Additive</a:t>
            </a:r>
            <a:endParaRPr lang="en-US" b="1" i="1" dirty="0"/>
          </a:p>
          <a:p>
            <a:pPr marL="457200" lvl="1" indent="0" algn="ctr" fontAlgn="auto">
              <a:spcBef>
                <a:spcPts val="0"/>
              </a:spcBef>
              <a:buFont typeface="Arial"/>
              <a:buNone/>
              <a:defRPr/>
            </a:pPr>
            <a:r>
              <a:rPr lang="en-US" i="1" dirty="0">
                <a:latin typeface="Times New Roman"/>
                <a:cs typeface="Times New Roman"/>
              </a:rPr>
              <a:t>S</a:t>
            </a:r>
            <a:r>
              <a:rPr lang="en-US" dirty="0"/>
              <a:t> = level + trend + seasonal factor</a:t>
            </a:r>
          </a:p>
          <a:p>
            <a:pPr lvl="1" fontAlgn="auto">
              <a:spcBef>
                <a:spcPts val="0"/>
              </a:spcBef>
              <a:buFont typeface="Arial"/>
              <a:buChar char="–"/>
              <a:defRPr/>
            </a:pPr>
            <a:r>
              <a:rPr lang="en-US" b="1" i="1" dirty="0" smtClean="0"/>
              <a:t>Multiplicative</a:t>
            </a:r>
          </a:p>
          <a:p>
            <a:pPr marL="457200" lvl="1" indent="0" algn="ctr" fontAlgn="auto">
              <a:spcBef>
                <a:spcPts val="0"/>
              </a:spcBef>
              <a:buFont typeface="Arial"/>
              <a:buNone/>
              <a:defRPr/>
            </a:pPr>
            <a:r>
              <a:rPr lang="en-US" i="1" dirty="0" smtClean="0">
                <a:latin typeface="Times New Roman"/>
                <a:cs typeface="Times New Roman"/>
              </a:rPr>
              <a:t>S</a:t>
            </a:r>
            <a:r>
              <a:rPr lang="en-US" dirty="0" smtClean="0"/>
              <a:t> = level x trend x seasonal factor</a:t>
            </a:r>
          </a:p>
          <a:p>
            <a:pPr lvl="1" fontAlgn="auto">
              <a:spcBef>
                <a:spcPts val="0"/>
              </a:spcBef>
              <a:buFont typeface="Arial"/>
              <a:buChar char="–"/>
              <a:defRPr/>
            </a:pPr>
            <a:r>
              <a:rPr lang="en-US" b="1" i="1" dirty="0" smtClean="0"/>
              <a:t>Mixed</a:t>
            </a:r>
          </a:p>
          <a:p>
            <a:pPr marL="457200" lvl="1" indent="0" algn="ctr" fontAlgn="auto">
              <a:spcBef>
                <a:spcPts val="0"/>
              </a:spcBef>
              <a:buFont typeface="Arial"/>
              <a:buNone/>
              <a:defRPr/>
            </a:pPr>
            <a:r>
              <a:rPr lang="en-US" i="1" dirty="0" smtClean="0">
                <a:latin typeface="Times New Roman"/>
                <a:cs typeface="Times New Roman"/>
              </a:rPr>
              <a:t>S</a:t>
            </a:r>
            <a:r>
              <a:rPr lang="en-US" dirty="0" smtClean="0"/>
              <a:t> = </a:t>
            </a:r>
            <a:r>
              <a:rPr lang="en-US" dirty="0"/>
              <a:t>(level + trend</a:t>
            </a:r>
            <a:r>
              <a:rPr lang="en-US" dirty="0" smtClean="0"/>
              <a:t>) x seasonal factor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 smtClean="0"/>
              <a:t>7-</a:t>
            </a:r>
            <a:fld id="{83AFE101-69DB-47E0-8896-25B656A633EA}" type="slidenum">
              <a:rPr lang="en-US" altLang="en-US" smtClean="0"/>
              <a:pPr/>
              <a:t>11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88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vs. Adaptive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Static methods:</a:t>
            </a:r>
          </a:p>
          <a:p>
            <a:pPr lvl="1"/>
            <a:r>
              <a:rPr lang="en-US" dirty="0" smtClean="0"/>
              <a:t>Estimates of level, trend, seasonality do not vary as new demand is observed</a:t>
            </a:r>
          </a:p>
          <a:p>
            <a:pPr lvl="1"/>
            <a:r>
              <a:rPr lang="en-US" dirty="0" smtClean="0"/>
              <a:t>Estimate based on historical data</a:t>
            </a:r>
          </a:p>
          <a:p>
            <a:pPr lvl="1"/>
            <a:r>
              <a:rPr lang="en-US" dirty="0" smtClean="0"/>
              <a:t>Then use forever…</a:t>
            </a:r>
          </a:p>
          <a:p>
            <a:endParaRPr lang="en-US" dirty="0" smtClean="0">
              <a:solidFill>
                <a:srgbClr val="800000"/>
              </a:solidFill>
            </a:endParaRPr>
          </a:p>
          <a:p>
            <a:r>
              <a:rPr lang="en-US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Adaptive methods:</a:t>
            </a:r>
          </a:p>
          <a:p>
            <a:pPr lvl="1"/>
            <a:r>
              <a:rPr lang="en-US" dirty="0" smtClean="0"/>
              <a:t>Update estimates of level, trend, seasonality as new demand is observed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 dirty="0" smtClean="0"/>
              <a:t>7-</a:t>
            </a:r>
            <a:fld id="{83AFE101-69DB-47E0-8896-25B656A633EA}" type="slidenum">
              <a:rPr lang="en-US" altLang="en-US" smtClean="0"/>
              <a:pPr/>
              <a:t>12</a:t>
            </a:fld>
            <a:endParaRPr lang="en-US" altLang="en-US" sz="1400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75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7-</a:t>
            </a:r>
            <a:fld id="{A9DD2275-0580-4BEA-8F46-315626230FA7}" type="slidenum">
              <a:rPr lang="en-US" altLang="en-US"/>
              <a:pPr/>
              <a:t>13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Static Methods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534400" cy="5334000"/>
          </a:xfrm>
        </p:spPr>
        <p:txBody>
          <a:bodyPr>
            <a:normAutofit lnSpcReduction="10000"/>
          </a:bodyPr>
          <a:lstStyle/>
          <a:p>
            <a:r>
              <a:rPr lang="en-US" altLang="en-US" b="1" i="1" dirty="0"/>
              <a:t>Assume a mixed model:</a:t>
            </a:r>
          </a:p>
          <a:p>
            <a:pPr>
              <a:buFont typeface="Monotype Sorts" pitchFamily="2" charset="2"/>
              <a:buNone/>
            </a:pPr>
            <a:r>
              <a:rPr lang="en-US" altLang="en-US" dirty="0"/>
              <a:t>Systematic component = (level + trend)(seasonal factor)</a:t>
            </a:r>
          </a:p>
          <a:p>
            <a:pPr>
              <a:buFont typeface="Monotype Sorts" pitchFamily="2" charset="2"/>
              <a:buNone/>
            </a:pPr>
            <a:endParaRPr lang="en-US" altLang="en-US" b="1" dirty="0" smtClean="0">
              <a:solidFill>
                <a:schemeClr val="bg2"/>
              </a:solidFill>
              <a:latin typeface="Times New Roman" pitchFamily="18" charset="0"/>
            </a:endParaRPr>
          </a:p>
          <a:p>
            <a:pPr>
              <a:buFont typeface="Monotype Sorts" pitchFamily="2" charset="2"/>
              <a:buNone/>
            </a:pPr>
            <a:r>
              <a:rPr lang="en-US" altLang="en-US" sz="3200" b="1" dirty="0" err="1" smtClean="0">
                <a:solidFill>
                  <a:schemeClr val="bg2"/>
                </a:solidFill>
                <a:latin typeface="Times New Roman" pitchFamily="18" charset="0"/>
              </a:rPr>
              <a:t>F</a:t>
            </a:r>
            <a:r>
              <a:rPr lang="en-US" altLang="en-US" sz="3200" b="1" i="1" baseline="-25000" dirty="0" err="1" smtClean="0">
                <a:solidFill>
                  <a:schemeClr val="bg2"/>
                </a:solidFill>
                <a:latin typeface="Times New Roman" pitchFamily="18" charset="0"/>
              </a:rPr>
              <a:t>t+l</a:t>
            </a:r>
            <a:r>
              <a:rPr lang="en-US" altLang="en-US" sz="3200" b="1" dirty="0" smtClean="0">
                <a:solidFill>
                  <a:schemeClr val="bg2"/>
                </a:solidFill>
                <a:latin typeface="Times New Roman" pitchFamily="18" charset="0"/>
              </a:rPr>
              <a:t> </a:t>
            </a:r>
            <a:r>
              <a:rPr lang="en-US" altLang="en-US" sz="3200" b="1" dirty="0">
                <a:solidFill>
                  <a:schemeClr val="bg2"/>
                </a:solidFill>
                <a:latin typeface="Times New Roman" pitchFamily="18" charset="0"/>
              </a:rPr>
              <a:t>= [L + (</a:t>
            </a:r>
            <a:r>
              <a:rPr lang="en-US" altLang="en-US" sz="3200" b="1" i="1" dirty="0">
                <a:solidFill>
                  <a:schemeClr val="bg2"/>
                </a:solidFill>
                <a:latin typeface="Times New Roman" pitchFamily="18" charset="0"/>
              </a:rPr>
              <a:t>t + l</a:t>
            </a:r>
            <a:r>
              <a:rPr lang="en-US" altLang="en-US" sz="3200" b="1" dirty="0">
                <a:solidFill>
                  <a:schemeClr val="bg2"/>
                </a:solidFill>
                <a:latin typeface="Times New Roman" pitchFamily="18" charset="0"/>
              </a:rPr>
              <a:t>)T]</a:t>
            </a:r>
            <a:r>
              <a:rPr lang="en-US" altLang="en-US" sz="3200" b="1" i="1" dirty="0" err="1">
                <a:solidFill>
                  <a:schemeClr val="bg2"/>
                </a:solidFill>
                <a:latin typeface="Times New Roman" pitchFamily="18" charset="0"/>
              </a:rPr>
              <a:t>S</a:t>
            </a:r>
            <a:r>
              <a:rPr lang="en-US" altLang="en-US" sz="3200" b="1" i="1" baseline="-25000" dirty="0" err="1">
                <a:solidFill>
                  <a:schemeClr val="bg2"/>
                </a:solidFill>
                <a:latin typeface="Times New Roman" pitchFamily="18" charset="0"/>
              </a:rPr>
              <a:t>t+l</a:t>
            </a:r>
            <a:endParaRPr lang="en-US" altLang="en-US" sz="3200" b="1" i="1" baseline="-25000" dirty="0">
              <a:solidFill>
                <a:schemeClr val="bg2"/>
              </a:solidFill>
              <a:latin typeface="Times New Roman" pitchFamily="18" charset="0"/>
            </a:endParaRPr>
          </a:p>
          <a:p>
            <a:pPr>
              <a:buFont typeface="Monotype Sorts" pitchFamily="2" charset="2"/>
              <a:buNone/>
            </a:pPr>
            <a:r>
              <a:rPr lang="en-US" altLang="en-US" dirty="0"/>
              <a:t>     = forecast in period </a:t>
            </a:r>
            <a:r>
              <a:rPr lang="en-US" altLang="en-US" i="1" dirty="0"/>
              <a:t>t</a:t>
            </a:r>
            <a:r>
              <a:rPr lang="en-US" altLang="en-US" dirty="0"/>
              <a:t> for demand in period </a:t>
            </a:r>
            <a:r>
              <a:rPr lang="en-US" altLang="en-US" i="1" dirty="0">
                <a:latin typeface="Times New Roman" pitchFamily="18" charset="0"/>
              </a:rPr>
              <a:t>t </a:t>
            </a:r>
            <a:r>
              <a:rPr lang="en-US" altLang="en-US" dirty="0">
                <a:latin typeface="Times New Roman" pitchFamily="18" charset="0"/>
              </a:rPr>
              <a:t>+ </a:t>
            </a:r>
            <a:r>
              <a:rPr lang="en-US" altLang="en-US" i="1" dirty="0">
                <a:latin typeface="Times New Roman" pitchFamily="18" charset="0"/>
              </a:rPr>
              <a:t>l</a:t>
            </a:r>
            <a:endParaRPr lang="en-US" altLang="en-US" dirty="0">
              <a:latin typeface="Times New Roman" pitchFamily="18" charset="0"/>
            </a:endParaRPr>
          </a:p>
          <a:p>
            <a:pPr>
              <a:buFont typeface="Monotype Sorts" pitchFamily="2" charset="2"/>
              <a:buNone/>
            </a:pPr>
            <a:endParaRPr lang="en-US" altLang="en-US" dirty="0" smtClean="0"/>
          </a:p>
          <a:p>
            <a:pPr>
              <a:buFont typeface="Monotype Sorts" pitchFamily="2" charset="2"/>
              <a:buNone/>
            </a:pPr>
            <a:r>
              <a:rPr lang="en-US" altLang="en-US" dirty="0" smtClean="0"/>
              <a:t>L </a:t>
            </a:r>
            <a:r>
              <a:rPr lang="en-US" altLang="en-US" dirty="0"/>
              <a:t>= estimate of level </a:t>
            </a:r>
            <a:r>
              <a:rPr lang="en-US" altLang="en-US" i="1" u="sng" dirty="0"/>
              <a:t>for period 0</a:t>
            </a:r>
          </a:p>
          <a:p>
            <a:pPr>
              <a:buNone/>
            </a:pPr>
            <a:r>
              <a:rPr lang="en-US" altLang="en-US" dirty="0"/>
              <a:t>T = estimate of </a:t>
            </a:r>
            <a:r>
              <a:rPr lang="en-US" altLang="en-US" dirty="0" smtClean="0"/>
              <a:t>trend </a:t>
            </a:r>
            <a:r>
              <a:rPr lang="en-US" altLang="en-US" i="1" u="sng" dirty="0"/>
              <a:t>for period </a:t>
            </a:r>
            <a:r>
              <a:rPr lang="en-US" altLang="en-US" i="1" u="sng" dirty="0" smtClean="0"/>
              <a:t>0</a:t>
            </a:r>
            <a:endParaRPr lang="en-US" altLang="en-US" dirty="0"/>
          </a:p>
          <a:p>
            <a:pPr>
              <a:buFont typeface="Monotype Sorts" pitchFamily="2" charset="2"/>
              <a:buNone/>
            </a:pPr>
            <a:r>
              <a:rPr lang="en-US" altLang="en-US" dirty="0"/>
              <a:t>S</a:t>
            </a:r>
            <a:r>
              <a:rPr lang="en-US" altLang="en-US" baseline="-25000" dirty="0"/>
              <a:t>t</a:t>
            </a:r>
            <a:r>
              <a:rPr lang="en-US" altLang="en-US" dirty="0"/>
              <a:t> = estimate of seasonal factor for period </a:t>
            </a:r>
            <a:r>
              <a:rPr lang="en-US" altLang="en-US" i="1" dirty="0"/>
              <a:t>t</a:t>
            </a:r>
            <a:endParaRPr lang="en-US" altLang="en-US" dirty="0"/>
          </a:p>
          <a:p>
            <a:pPr>
              <a:buFont typeface="Monotype Sorts" pitchFamily="2" charset="2"/>
              <a:buNone/>
            </a:pPr>
            <a:r>
              <a:rPr lang="en-US" altLang="en-US" dirty="0" smtClean="0"/>
              <a:t>F</a:t>
            </a:r>
            <a:r>
              <a:rPr lang="en-US" altLang="en-US" baseline="-25000" dirty="0" smtClean="0"/>
              <a:t>t</a:t>
            </a:r>
            <a:r>
              <a:rPr lang="en-US" altLang="en-US" dirty="0" smtClean="0"/>
              <a:t> </a:t>
            </a:r>
            <a:r>
              <a:rPr lang="en-US" altLang="en-US" dirty="0"/>
              <a:t>= forecast of demand in period </a:t>
            </a:r>
            <a:r>
              <a:rPr lang="en-US" altLang="en-US" i="1" dirty="0"/>
              <a:t>t</a:t>
            </a:r>
            <a:endParaRPr lang="en-US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7-</a:t>
            </a:r>
            <a:fld id="{706BD843-8661-4546-81CE-CFE3F0DFC71F}" type="slidenum">
              <a:rPr lang="en-US" altLang="en-US"/>
              <a:pPr/>
              <a:t>14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Estimating Level and Trend</a:t>
            </a:r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458200" cy="5181600"/>
          </a:xfrm>
        </p:spPr>
        <p:txBody>
          <a:bodyPr/>
          <a:lstStyle/>
          <a:p>
            <a:r>
              <a:rPr lang="en-US" altLang="en-US" dirty="0"/>
              <a:t>Before estimating level and trend, demand data must be </a:t>
            </a:r>
            <a:r>
              <a:rPr lang="en-US" altLang="en-US" dirty="0" err="1"/>
              <a:t>deseasonalized</a:t>
            </a:r>
            <a:endParaRPr lang="en-US" altLang="en-US" dirty="0"/>
          </a:p>
          <a:p>
            <a:endParaRPr lang="en-US" altLang="en-US" i="1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en-US" altLang="en-US" i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Deseasonalized</a:t>
            </a:r>
            <a:r>
              <a:rPr lang="en-US" altLang="en-US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en-US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demand</a:t>
            </a:r>
            <a:r>
              <a:rPr lang="en-US" altLang="en-US" dirty="0"/>
              <a:t> = demand that would have been observed in the absence of seasonal fluctuations</a:t>
            </a:r>
          </a:p>
          <a:p>
            <a:endParaRPr lang="en-US" altLang="en-US" u="sng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en-US" altLang="en-US" u="sng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Periodicity  </a:t>
            </a:r>
            <a:r>
              <a:rPr lang="en-US" altLang="en-US" u="sng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en-US" i="1" u="sng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</a:t>
            </a:r>
            <a:r>
              <a:rPr lang="en-US" altLang="en-US" u="sng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r>
              <a:rPr lang="en-US" altLang="en-US" dirty="0"/>
              <a:t>  </a:t>
            </a:r>
          </a:p>
          <a:p>
            <a:pPr lvl="1"/>
            <a:r>
              <a:rPr lang="en-US" altLang="en-US" dirty="0"/>
              <a:t>the number of periods after which the seasonal cycle repeats itself</a:t>
            </a:r>
          </a:p>
          <a:p>
            <a:pPr lvl="1"/>
            <a:r>
              <a:rPr lang="en-US" altLang="en-US" i="1" dirty="0"/>
              <a:t>for demand at Tahoe Salt :</a:t>
            </a:r>
            <a:r>
              <a:rPr lang="en-US" altLang="en-US" dirty="0"/>
              <a:t>   </a:t>
            </a:r>
            <a:r>
              <a:rPr lang="en-US" altLang="en-US" b="1" i="1" dirty="0">
                <a:solidFill>
                  <a:schemeClr val="tx1"/>
                </a:solidFill>
              </a:rPr>
              <a:t>p</a:t>
            </a:r>
            <a:r>
              <a:rPr lang="en-US" altLang="en-US" b="1" dirty="0">
                <a:solidFill>
                  <a:schemeClr val="tx1"/>
                </a:solidFill>
              </a:rPr>
              <a:t> = 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2667000" cy="914400"/>
          </a:xfrm>
        </p:spPr>
        <p:txBody>
          <a:bodyPr/>
          <a:lstStyle/>
          <a:p>
            <a:r>
              <a:rPr lang="en-US" dirty="0" smtClean="0"/>
              <a:t>Tahoe Salt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346791"/>
              </p:ext>
            </p:extLst>
          </p:nvPr>
        </p:nvGraphicFramePr>
        <p:xfrm>
          <a:off x="228600" y="2424264"/>
          <a:ext cx="5410200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392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Year</a:t>
                      </a:r>
                      <a:endParaRPr lang="en-US" b="1" dirty="0"/>
                    </a:p>
                  </a:txBody>
                  <a:tcP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Quarter</a:t>
                      </a:r>
                      <a:endParaRPr lang="en-US" b="1" dirty="0"/>
                    </a:p>
                  </a:txBody>
                  <a:tcP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Period, </a:t>
                      </a:r>
                      <a:r>
                        <a:rPr lang="en-US" b="1" i="1" dirty="0" smtClean="0">
                          <a:latin typeface="Times New Roman"/>
                          <a:cs typeface="Times New Roman"/>
                        </a:rPr>
                        <a:t>t</a:t>
                      </a:r>
                      <a:endParaRPr lang="en-US" b="1" i="1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Demand, </a:t>
                      </a:r>
                      <a:r>
                        <a:rPr lang="en-US" b="1" i="1" dirty="0" err="1" smtClean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lang="en-US" b="1" i="1" baseline="-25000" dirty="0" err="1" smtClean="0">
                          <a:latin typeface="Times New Roman"/>
                          <a:cs typeface="Times New Roman"/>
                        </a:rPr>
                        <a:t>t</a:t>
                      </a:r>
                      <a:endParaRPr lang="en-US" b="1" i="1" dirty="0">
                        <a:latin typeface="Times New Roman"/>
                        <a:cs typeface="Times New Roman"/>
                      </a:endParaRPr>
                    </a:p>
                  </a:txBody>
                  <a:tcP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585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2</a:t>
                      </a:r>
                      <a:endParaRPr lang="en-US" sz="1400" b="1" dirty="0"/>
                    </a:p>
                  </a:txBody>
                  <a:tcP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990600" algn="r"/>
                        </a:tabLst>
                      </a:pPr>
                      <a:r>
                        <a:rPr lang="en-US" sz="1400" b="1" dirty="0" smtClean="0"/>
                        <a:t>	8,000</a:t>
                      </a:r>
                      <a:endParaRPr lang="en-US" sz="1400" b="1" dirty="0"/>
                    </a:p>
                  </a:txBody>
                  <a:tcP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585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3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2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tabLst>
                          <a:tab pos="990600" algn="r"/>
                        </a:tabLst>
                      </a:pPr>
                      <a:r>
                        <a:rPr lang="en-US" sz="1400" b="1" dirty="0" smtClean="0"/>
                        <a:t>	13,000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585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4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3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tabLst>
                          <a:tab pos="990600" algn="r"/>
                        </a:tabLst>
                      </a:pPr>
                      <a:r>
                        <a:rPr lang="en-US" sz="1400" b="1" dirty="0" smtClean="0"/>
                        <a:t>	23,000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585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2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4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tabLst>
                          <a:tab pos="990600" algn="r"/>
                        </a:tabLst>
                      </a:pPr>
                      <a:r>
                        <a:rPr lang="en-US" sz="1400" b="1" dirty="0" smtClean="0"/>
                        <a:t>	34,000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585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2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2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5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tabLst>
                          <a:tab pos="990600" algn="r"/>
                        </a:tabLst>
                      </a:pPr>
                      <a:r>
                        <a:rPr lang="en-US" sz="1400" b="1" dirty="0" smtClean="0"/>
                        <a:t>	10,000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7585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2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3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6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tabLst>
                          <a:tab pos="990600" algn="r"/>
                        </a:tabLst>
                      </a:pPr>
                      <a:r>
                        <a:rPr lang="en-US" sz="1400" b="1" dirty="0" smtClean="0"/>
                        <a:t>	18,000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7585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2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4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7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tabLst>
                          <a:tab pos="990600" algn="r"/>
                        </a:tabLst>
                      </a:pPr>
                      <a:r>
                        <a:rPr lang="en-US" sz="1400" b="1" dirty="0" smtClean="0"/>
                        <a:t>	23,000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7585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3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8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tabLst>
                          <a:tab pos="990600" algn="r"/>
                        </a:tabLst>
                      </a:pPr>
                      <a:r>
                        <a:rPr lang="en-US" sz="1400" b="1" dirty="0" smtClean="0"/>
                        <a:t>	38,000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7585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3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2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9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tabLst>
                          <a:tab pos="990600" algn="r"/>
                        </a:tabLst>
                      </a:pPr>
                      <a:r>
                        <a:rPr lang="en-US" sz="1400" b="1" dirty="0" smtClean="0"/>
                        <a:t>	12,000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7585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3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3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10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tabLst>
                          <a:tab pos="990600" algn="r"/>
                        </a:tabLst>
                      </a:pPr>
                      <a:r>
                        <a:rPr lang="en-US" sz="1400" b="1" dirty="0" smtClean="0"/>
                        <a:t>	13,000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7585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3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4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11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tabLst>
                          <a:tab pos="990600" algn="r"/>
                        </a:tabLst>
                      </a:pPr>
                      <a:r>
                        <a:rPr lang="en-US" sz="1400" b="1" dirty="0" smtClean="0"/>
                        <a:t>	32,000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7585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4</a:t>
                      </a:r>
                      <a:endParaRPr lang="en-US" sz="1400" b="1" dirty="0"/>
                    </a:p>
                  </a:txBody>
                  <a:tcPr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12</a:t>
                      </a:r>
                      <a:endParaRPr lang="en-US" sz="1400" b="1" dirty="0"/>
                    </a:p>
                  </a:txBody>
                  <a:tcPr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990600" algn="r"/>
                        </a:tabLst>
                      </a:pPr>
                      <a:r>
                        <a:rPr lang="en-US" sz="1400" b="1" dirty="0" smtClean="0"/>
                        <a:t>	41,000</a:t>
                      </a:r>
                      <a:endParaRPr lang="en-US" sz="1400" b="1" dirty="0"/>
                    </a:p>
                  </a:txBody>
                  <a:tcPr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867400" y="6289675"/>
            <a:ext cx="9239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dirty="0"/>
              <a:t>Table 7-1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20106" y="76200"/>
            <a:ext cx="5947694" cy="22421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 smtClean="0"/>
              <a:t>7-</a:t>
            </a:r>
            <a:fld id="{83AFE101-69DB-47E0-8896-25B656A633EA}" type="slidenum">
              <a:rPr lang="en-US" altLang="en-US" smtClean="0"/>
              <a:pPr/>
              <a:t>15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44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Deseasonalizing</a:t>
            </a:r>
            <a:r>
              <a:rPr lang="en-US" dirty="0" smtClean="0"/>
              <a:t> Demand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7924799" cy="5257800"/>
          </a:xfrm>
        </p:spPr>
        <p:txBody>
          <a:bodyPr/>
          <a:lstStyle/>
          <a:p>
            <a:r>
              <a:rPr lang="en-US" sz="2800" dirty="0" smtClean="0"/>
              <a:t>So, average demand in periods </a:t>
            </a:r>
            <a:br>
              <a:rPr lang="en-US" sz="2800" dirty="0" smtClean="0"/>
            </a:br>
            <a:r>
              <a:rPr lang="en-US" sz="2800" dirty="0" smtClean="0"/>
              <a:t>gives </a:t>
            </a:r>
            <a:r>
              <a:rPr lang="en-US" sz="2800" dirty="0" err="1" smtClean="0"/>
              <a:t>deseasonalized</a:t>
            </a:r>
            <a:r>
              <a:rPr lang="en-US" sz="2800" dirty="0" smtClean="0"/>
              <a:t> demand for period</a:t>
            </a:r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If p is odd, period </a:t>
            </a:r>
            <a:r>
              <a:rPr lang="en-US" sz="2800" i="1" dirty="0" smtClean="0">
                <a:latin typeface="Times New Roman"/>
                <a:cs typeface="Times New Roman"/>
              </a:rPr>
              <a:t>l</a:t>
            </a:r>
            <a:r>
              <a:rPr lang="en-US" sz="2800" dirty="0" smtClean="0">
                <a:latin typeface="Times New Roman"/>
                <a:cs typeface="Times New Roman"/>
              </a:rPr>
              <a:t> + (</a:t>
            </a:r>
            <a:r>
              <a:rPr lang="en-US" sz="2800" i="1" dirty="0" smtClean="0">
                <a:latin typeface="Times New Roman"/>
                <a:cs typeface="Times New Roman"/>
              </a:rPr>
              <a:t>p </a:t>
            </a:r>
            <a:r>
              <a:rPr lang="en-US" sz="2800" dirty="0" smtClean="0">
                <a:latin typeface="Times New Roman"/>
                <a:cs typeface="Times New Roman"/>
              </a:rPr>
              <a:t>+ 1)/2 </a:t>
            </a:r>
            <a:r>
              <a:rPr lang="en-US" sz="2800" dirty="0" smtClean="0"/>
              <a:t>exists</a:t>
            </a:r>
          </a:p>
          <a:p>
            <a:r>
              <a:rPr lang="en-US" sz="2800" dirty="0" smtClean="0"/>
              <a:t>If p is even:</a:t>
            </a:r>
          </a:p>
          <a:p>
            <a:pPr lvl="1"/>
            <a:r>
              <a:rPr lang="en-US" sz="2400" dirty="0" smtClean="0"/>
              <a:t>Calculate average for periods</a:t>
            </a:r>
          </a:p>
          <a:p>
            <a:pPr lvl="1"/>
            <a:r>
              <a:rPr lang="en-US" sz="2400" dirty="0" smtClean="0"/>
              <a:t>Calculate average for periods</a:t>
            </a:r>
          </a:p>
          <a:p>
            <a:pPr lvl="1"/>
            <a:r>
              <a:rPr lang="en-US" sz="2400" dirty="0" smtClean="0"/>
              <a:t>Average the two</a:t>
            </a:r>
            <a:endParaRPr lang="en-US" sz="2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6651254"/>
              </p:ext>
            </p:extLst>
          </p:nvPr>
        </p:nvGraphicFramePr>
        <p:xfrm>
          <a:off x="5943600" y="1447800"/>
          <a:ext cx="176688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018" name="Equation" r:id="rId3" imgW="787320" imgH="203040" progId="Equation.DSMT4">
                  <p:embed/>
                </p:oleObj>
              </mc:Choice>
              <mc:Fallback>
                <p:oleObj name="Equation" r:id="rId3" imgW="7873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43600" y="1447800"/>
                        <a:ext cx="1766888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5163330"/>
              </p:ext>
            </p:extLst>
          </p:nvPr>
        </p:nvGraphicFramePr>
        <p:xfrm>
          <a:off x="3733799" y="2362200"/>
          <a:ext cx="1310149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019" name="Equation" r:id="rId5" imgW="520700" imgH="393700" progId="Equation.DSMT4">
                  <p:embed/>
                </p:oleObj>
              </mc:Choice>
              <mc:Fallback>
                <p:oleObj name="Equation" r:id="rId5" imgW="5207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33799" y="2362200"/>
                        <a:ext cx="1310149" cy="99060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solidFill>
                          <a:schemeClr val="accent6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2802851"/>
              </p:ext>
            </p:extLst>
          </p:nvPr>
        </p:nvGraphicFramePr>
        <p:xfrm>
          <a:off x="5410201" y="4328583"/>
          <a:ext cx="1904999" cy="491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020" name="Equation" r:id="rId7" imgW="787320" imgH="203040" progId="Equation.DSMT4">
                  <p:embed/>
                </p:oleObj>
              </mc:Choice>
              <mc:Fallback>
                <p:oleObj name="Equation" r:id="rId7" imgW="7873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10201" y="4328583"/>
                        <a:ext cx="1904999" cy="491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4762533"/>
              </p:ext>
            </p:extLst>
          </p:nvPr>
        </p:nvGraphicFramePr>
        <p:xfrm>
          <a:off x="5410200" y="4876800"/>
          <a:ext cx="2279650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021" name="Equation" r:id="rId9" imgW="1015920" imgH="203040" progId="Equation.DSMT4">
                  <p:embed/>
                </p:oleObj>
              </mc:Choice>
              <mc:Fallback>
                <p:oleObj name="Equation" r:id="rId9" imgW="10159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10200" y="4876800"/>
                        <a:ext cx="2279650" cy="455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Slide Number Placeholder 1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 smtClean="0"/>
              <a:t>7-</a:t>
            </a:r>
            <a:fld id="{83AFE101-69DB-47E0-8896-25B656A633EA}" type="slidenum">
              <a:rPr lang="en-US" altLang="en-US" smtClean="0"/>
              <a:pPr/>
              <a:t>16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98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FG_07_00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5988" y="2047959"/>
            <a:ext cx="7421562" cy="2779712"/>
          </a:xfrm>
          <a:prstGeom prst="rect">
            <a:avLst/>
          </a:prstGeom>
          <a:noFill/>
        </p:spPr>
      </p:pic>
      <p:sp>
        <p:nvSpPr>
          <p:cNvPr id="18" name="Oval 17"/>
          <p:cNvSpPr/>
          <p:nvPr/>
        </p:nvSpPr>
        <p:spPr>
          <a:xfrm>
            <a:off x="2590799" y="3663618"/>
            <a:ext cx="120316" cy="1203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130885" y="3214439"/>
            <a:ext cx="120316" cy="1203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641564" y="2759913"/>
            <a:ext cx="120316" cy="1203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Deseasonalizing</a:t>
            </a:r>
            <a:r>
              <a:rPr lang="en-US" dirty="0" smtClean="0"/>
              <a:t> Demand</a:t>
            </a:r>
            <a:endParaRPr lang="en-US" dirty="0"/>
          </a:p>
        </p:txBody>
      </p:sp>
      <p:sp>
        <p:nvSpPr>
          <p:cNvPr id="6" name="Left Bracket 5"/>
          <p:cNvSpPr/>
          <p:nvPr/>
        </p:nvSpPr>
        <p:spPr>
          <a:xfrm rot="16200000">
            <a:off x="2799850" y="3911097"/>
            <a:ext cx="215566" cy="1804734"/>
          </a:xfrm>
          <a:prstGeom prst="leftBracket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V="1">
            <a:off x="2907633" y="4343400"/>
            <a:ext cx="10691" cy="577847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Left Bracket 9"/>
          <p:cNvSpPr/>
          <p:nvPr/>
        </p:nvSpPr>
        <p:spPr>
          <a:xfrm rot="16200000">
            <a:off x="3339927" y="4279063"/>
            <a:ext cx="215566" cy="1804734"/>
          </a:xfrm>
          <a:prstGeom prst="leftBracke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10" idx="1"/>
          </p:cNvCxnSpPr>
          <p:nvPr/>
        </p:nvCxnSpPr>
        <p:spPr>
          <a:xfrm flipV="1">
            <a:off x="3447710" y="4343400"/>
            <a:ext cx="0" cy="945813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2590460" y="3663278"/>
            <a:ext cx="120316" cy="1203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130546" y="3214099"/>
            <a:ext cx="120316" cy="1203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641225" y="2759573"/>
            <a:ext cx="120316" cy="1203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168268" y="3790612"/>
            <a:ext cx="120316" cy="1203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005266" y="3910928"/>
            <a:ext cx="120316" cy="1203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2705763" y="3569366"/>
            <a:ext cx="425122" cy="0"/>
          </a:xfrm>
          <a:prstGeom prst="line">
            <a:avLst/>
          </a:prstGeom>
          <a:ln w="28575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170989" y="3146924"/>
            <a:ext cx="425122" cy="0"/>
          </a:xfrm>
          <a:prstGeom prst="line">
            <a:avLst/>
          </a:prstGeom>
          <a:ln w="28575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010569" y="3334755"/>
            <a:ext cx="120316" cy="12031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 smtClean="0"/>
              <a:t>7-</a:t>
            </a:r>
            <a:fld id="{83AFE101-69DB-47E0-8896-25B656A633EA}" type="slidenum">
              <a:rPr lang="en-US" altLang="en-US" smtClean="0"/>
              <a:pPr/>
              <a:t>17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86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7-</a:t>
            </a:r>
            <a:fld id="{A56A50E6-3325-464C-91FA-928B9BE0A51A}" type="slidenum">
              <a:rPr lang="en-US" altLang="en-US"/>
              <a:pPr/>
              <a:t>18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Deseasonalizing Demand</a:t>
            </a:r>
          </a:p>
        </p:txBody>
      </p:sp>
      <p:graphicFrame>
        <p:nvGraphicFramePr>
          <p:cNvPr id="124934" name="Object 6"/>
          <p:cNvGraphicFramePr>
            <a:graphicFrameLocks noChangeAspect="1"/>
          </p:cNvGraphicFramePr>
          <p:nvPr/>
        </p:nvGraphicFramePr>
        <p:xfrm>
          <a:off x="512763" y="1828800"/>
          <a:ext cx="8121650" cy="355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63" name="Equation" r:id="rId3" imgW="3136680" imgH="1371600" progId="Equation.DSMT4">
                  <p:embed/>
                </p:oleObj>
              </mc:Choice>
              <mc:Fallback>
                <p:oleObj name="Equation" r:id="rId3" imgW="3136680" imgH="1371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763" y="1828800"/>
                        <a:ext cx="8121650" cy="355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7-</a:t>
            </a:r>
            <a:fld id="{6BD0A277-8024-4E63-A06E-E87543CB6DEF}" type="slidenum">
              <a:rPr lang="en-US" altLang="en-US"/>
              <a:pPr/>
              <a:t>19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Deseasonalizing Demand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524000"/>
            <a:ext cx="8382000" cy="51054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altLang="en-US" sz="2400" dirty="0"/>
              <a:t>For the example, p = 4 is even</a:t>
            </a:r>
          </a:p>
          <a:p>
            <a:pPr>
              <a:buFont typeface="Monotype Sorts" pitchFamily="2" charset="2"/>
              <a:buNone/>
            </a:pPr>
            <a:r>
              <a:rPr lang="en-US" altLang="en-US" sz="2400" dirty="0"/>
              <a:t>For t = 3:</a:t>
            </a:r>
          </a:p>
          <a:p>
            <a:pPr>
              <a:buFont typeface="Monotype Sorts" pitchFamily="2" charset="2"/>
              <a:buNone/>
            </a:pPr>
            <a:endParaRPr lang="en-US" altLang="en-US" sz="2400" dirty="0"/>
          </a:p>
          <a:p>
            <a:pPr>
              <a:buFont typeface="Monotype Sorts" pitchFamily="2" charset="2"/>
              <a:buNone/>
            </a:pPr>
            <a:endParaRPr lang="en-US" altLang="en-US" sz="2400" dirty="0"/>
          </a:p>
          <a:p>
            <a:pPr>
              <a:buFont typeface="Monotype Sorts" pitchFamily="2" charset="2"/>
              <a:buNone/>
            </a:pPr>
            <a:r>
              <a:rPr lang="en-US" altLang="en-US" sz="2400" dirty="0"/>
              <a:t>     = {8000+10000+[(2)(13000)+(2)(23000)+(2)(34000)]} / 8</a:t>
            </a:r>
          </a:p>
          <a:p>
            <a:pPr>
              <a:buFont typeface="Monotype Sorts" pitchFamily="2" charset="2"/>
              <a:buNone/>
            </a:pPr>
            <a:r>
              <a:rPr lang="en-US" altLang="en-US" sz="2400" dirty="0"/>
              <a:t>     = </a:t>
            </a:r>
            <a:r>
              <a:rPr lang="en-US" altLang="en-US" sz="2400" b="1" i="1" dirty="0">
                <a:solidFill>
                  <a:schemeClr val="tx1"/>
                </a:solidFill>
              </a:rPr>
              <a:t>19750</a:t>
            </a:r>
          </a:p>
          <a:p>
            <a:pPr>
              <a:buFont typeface="Monotype Sorts" pitchFamily="2" charset="2"/>
              <a:buNone/>
            </a:pPr>
            <a:endParaRPr lang="en-US" altLang="en-US" sz="2400" dirty="0"/>
          </a:p>
          <a:p>
            <a:pPr>
              <a:buFont typeface="Monotype Sorts" pitchFamily="2" charset="2"/>
              <a:buNone/>
            </a:pPr>
            <a:r>
              <a:rPr lang="en-US" altLang="en-US" sz="2400" dirty="0"/>
              <a:t> </a:t>
            </a:r>
          </a:p>
          <a:p>
            <a:pPr>
              <a:buFont typeface="Monotype Sorts" pitchFamily="2" charset="2"/>
              <a:buNone/>
            </a:pPr>
            <a:r>
              <a:rPr lang="en-US" altLang="en-US" sz="2400" dirty="0"/>
              <a:t>     </a:t>
            </a:r>
          </a:p>
          <a:p>
            <a:pPr>
              <a:buFont typeface="Monotype Sorts" pitchFamily="2" charset="2"/>
              <a:buNone/>
            </a:pPr>
            <a:r>
              <a:rPr lang="en-US" altLang="en-US" sz="2400" dirty="0"/>
              <a:t>	 = {13000+18000+[(2)(23000)+(2)(34000)+(2)(10000)] / 8</a:t>
            </a:r>
          </a:p>
          <a:p>
            <a:pPr>
              <a:buFont typeface="Monotype Sorts" pitchFamily="2" charset="2"/>
              <a:buNone/>
            </a:pPr>
            <a:r>
              <a:rPr lang="en-US" altLang="en-US" sz="2400" dirty="0"/>
              <a:t>     = </a:t>
            </a:r>
            <a:r>
              <a:rPr lang="en-US" altLang="en-US" sz="2400" b="1" i="1" dirty="0">
                <a:solidFill>
                  <a:schemeClr val="tx1"/>
                </a:solidFill>
              </a:rPr>
              <a:t>20625</a:t>
            </a:r>
          </a:p>
        </p:txBody>
      </p:sp>
      <p:graphicFrame>
        <p:nvGraphicFramePr>
          <p:cNvPr id="12800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6473307"/>
              </p:ext>
            </p:extLst>
          </p:nvPr>
        </p:nvGraphicFramePr>
        <p:xfrm>
          <a:off x="2057400" y="1981200"/>
          <a:ext cx="3048000" cy="133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68" name="Equation" r:id="rId3" imgW="1396800" imgH="609480" progId="Equation.DSMT4">
                  <p:embed/>
                </p:oleObj>
              </mc:Choice>
              <mc:Fallback>
                <p:oleObj name="Equation" r:id="rId3" imgW="1396800" imgH="60948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981200"/>
                        <a:ext cx="3048000" cy="1330325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solidFill>
                          <a:schemeClr val="accent6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0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5999977"/>
              </p:ext>
            </p:extLst>
          </p:nvPr>
        </p:nvGraphicFramePr>
        <p:xfrm>
          <a:off x="2133600" y="4114800"/>
          <a:ext cx="3103563" cy="133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69" name="Equation" r:id="rId5" imgW="1422360" imgH="609480" progId="Equation.DSMT4">
                  <p:embed/>
                </p:oleObj>
              </mc:Choice>
              <mc:Fallback>
                <p:oleObj name="Equation" r:id="rId5" imgW="1422360" imgH="60948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114800"/>
                        <a:ext cx="3103563" cy="1330325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solidFill>
                          <a:schemeClr val="accent6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7-</a:t>
            </a:r>
            <a:fld id="{E4176705-8E4B-498B-814D-AE5C3B496A08}" type="slidenum">
              <a:rPr lang="en-US" altLang="en-US"/>
              <a:pPr/>
              <a:t>2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Role of Forecasting </a:t>
            </a:r>
            <a:br>
              <a:rPr lang="en-US" altLang="en-US" dirty="0"/>
            </a:br>
            <a:r>
              <a:rPr lang="en-US" altLang="en-US" dirty="0"/>
              <a:t>in a Supply Chain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27950" cy="5105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The basis for all strategic and planning decisions in a supply chain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Used for both push and pull processes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Examples: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Production: </a:t>
            </a:r>
            <a:r>
              <a:rPr lang="en-US" altLang="en-US" dirty="0"/>
              <a:t>scheduling, inventory, aggregate planning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Marketing:</a:t>
            </a:r>
            <a:r>
              <a:rPr lang="en-US" altLang="en-US" dirty="0"/>
              <a:t> sales force allocation, promotions, new production introduction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Finance:</a:t>
            </a:r>
            <a:r>
              <a:rPr lang="en-US" altLang="en-US" dirty="0"/>
              <a:t> plant/equipment investment, budgetary planning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Personnel:</a:t>
            </a:r>
            <a:r>
              <a:rPr lang="en-US" altLang="en-US" dirty="0"/>
              <a:t> workforce planning, hiring, layoffs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All of these decisions are interrelated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7-</a:t>
            </a:r>
            <a:fld id="{23B6F39E-2159-4E0B-8F34-666205DD965A}" type="slidenum">
              <a:rPr lang="en-US" altLang="en-US"/>
              <a:pPr/>
              <a:t>20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Deseasonalized Demand</a:t>
            </a:r>
          </a:p>
        </p:txBody>
      </p:sp>
      <p:graphicFrame>
        <p:nvGraphicFramePr>
          <p:cNvPr id="2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431800" y="2103438"/>
          <a:ext cx="8280400" cy="4552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7-</a:t>
            </a:r>
            <a:fld id="{ACF53C4B-43FA-4394-91E7-6E9279111062}" type="slidenum">
              <a:rPr lang="en-US" altLang="en-US"/>
              <a:pPr/>
              <a:t>21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Deseasonalizing Demand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458200" cy="5181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 dirty="0"/>
              <a:t>Then include trend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400" dirty="0"/>
              <a:t>                       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400" dirty="0"/>
              <a:t>				</a:t>
            </a:r>
            <a:r>
              <a:rPr lang="en-US" altLang="en-US" sz="2400" b="1" dirty="0">
                <a:solidFill>
                  <a:schemeClr val="bg2"/>
                </a:solidFill>
              </a:rPr>
              <a:t>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endParaRPr lang="en-US" altLang="en-US" sz="2400" dirty="0"/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400" dirty="0"/>
              <a:t>where D</a:t>
            </a:r>
            <a:r>
              <a:rPr lang="en-US" altLang="en-US" sz="2400" i="1" baseline="-25000" dirty="0"/>
              <a:t>t</a:t>
            </a:r>
            <a:r>
              <a:rPr lang="en-US" altLang="en-US" sz="2400" dirty="0"/>
              <a:t> = </a:t>
            </a:r>
            <a:r>
              <a:rPr lang="en-US" altLang="en-US" sz="2400" dirty="0" err="1"/>
              <a:t>deseasonalized</a:t>
            </a:r>
            <a:r>
              <a:rPr lang="en-US" altLang="en-US" sz="2400" dirty="0"/>
              <a:t> demand in period t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400" dirty="0"/>
              <a:t>        </a:t>
            </a:r>
            <a:r>
              <a:rPr lang="en-US" altLang="en-US" sz="2400" dirty="0" smtClean="0"/>
              <a:t>   L </a:t>
            </a:r>
            <a:r>
              <a:rPr lang="en-US" altLang="en-US" sz="2400" dirty="0"/>
              <a:t>= level (</a:t>
            </a:r>
            <a:r>
              <a:rPr lang="en-US" altLang="en-US" sz="2400" dirty="0" err="1"/>
              <a:t>deseasonalized</a:t>
            </a:r>
            <a:r>
              <a:rPr lang="en-US" altLang="en-US" sz="2400" dirty="0"/>
              <a:t> demand at period 0)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400" dirty="0"/>
              <a:t>        </a:t>
            </a:r>
            <a:r>
              <a:rPr lang="en-US" altLang="en-US" sz="2400" dirty="0" smtClean="0"/>
              <a:t>   T </a:t>
            </a:r>
            <a:r>
              <a:rPr lang="en-US" altLang="en-US" sz="2400" dirty="0"/>
              <a:t>= trend (rate of growth of </a:t>
            </a:r>
            <a:r>
              <a:rPr lang="en-US" altLang="en-US" sz="2400" dirty="0" err="1"/>
              <a:t>deseasonalized</a:t>
            </a:r>
            <a:r>
              <a:rPr lang="en-US" altLang="en-US" sz="2400" dirty="0"/>
              <a:t> demand)</a:t>
            </a:r>
          </a:p>
          <a:p>
            <a:pPr>
              <a:lnSpc>
                <a:spcPct val="80000"/>
              </a:lnSpc>
            </a:pPr>
            <a:endParaRPr lang="en-US" altLang="en-US" sz="2400" dirty="0"/>
          </a:p>
          <a:p>
            <a:pPr>
              <a:lnSpc>
                <a:spcPct val="80000"/>
              </a:lnSpc>
            </a:pPr>
            <a:r>
              <a:rPr lang="en-US" altLang="en-US" sz="2400" dirty="0"/>
              <a:t>Trend is determined by linear regression using </a:t>
            </a:r>
            <a:r>
              <a:rPr lang="en-US" altLang="en-US" sz="2400" dirty="0" err="1"/>
              <a:t>deseasonalized</a:t>
            </a:r>
            <a:r>
              <a:rPr lang="en-US" altLang="en-US" sz="2400" dirty="0"/>
              <a:t> demand as the dependent variable and period as the independent variable (can be done in Excel)</a:t>
            </a:r>
          </a:p>
          <a:p>
            <a:pPr>
              <a:lnSpc>
                <a:spcPct val="80000"/>
              </a:lnSpc>
            </a:pPr>
            <a:endParaRPr lang="en-US" altLang="en-US" sz="2400" dirty="0"/>
          </a:p>
          <a:p>
            <a:pPr>
              <a:lnSpc>
                <a:spcPct val="80000"/>
              </a:lnSpc>
            </a:pPr>
            <a:r>
              <a:rPr lang="en-US" altLang="en-US" sz="2400" dirty="0"/>
              <a:t>In the example, L = </a:t>
            </a:r>
            <a:r>
              <a:rPr lang="en-US" altLang="en-US" sz="2400" b="1" dirty="0">
                <a:solidFill>
                  <a:schemeClr val="tx1"/>
                </a:solidFill>
              </a:rPr>
              <a:t>18,439</a:t>
            </a:r>
            <a:r>
              <a:rPr lang="en-US" altLang="en-US" sz="2400" dirty="0"/>
              <a:t> and T = </a:t>
            </a:r>
            <a:r>
              <a:rPr lang="en-US" altLang="en-US" sz="2400" b="1" dirty="0">
                <a:solidFill>
                  <a:schemeClr val="tx1"/>
                </a:solidFill>
              </a:rPr>
              <a:t>524</a:t>
            </a:r>
          </a:p>
        </p:txBody>
      </p:sp>
      <p:graphicFrame>
        <p:nvGraphicFramePr>
          <p:cNvPr id="1290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3307322"/>
              </p:ext>
            </p:extLst>
          </p:nvPr>
        </p:nvGraphicFramePr>
        <p:xfrm>
          <a:off x="3124200" y="2057400"/>
          <a:ext cx="19812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61" name="Equation" r:id="rId3" imgW="799920" imgH="241200" progId="Equation.DSMT4">
                  <p:embed/>
                </p:oleObj>
              </mc:Choice>
              <mc:Fallback>
                <p:oleObj name="Equation" r:id="rId3" imgW="799920" imgH="241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2057400"/>
                        <a:ext cx="1981200" cy="59690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solidFill>
                          <a:schemeClr val="accent6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30" name="Line 6"/>
          <p:cNvSpPr>
            <a:spLocks noChangeShapeType="1"/>
          </p:cNvSpPr>
          <p:nvPr/>
        </p:nvSpPr>
        <p:spPr bwMode="auto">
          <a:xfrm>
            <a:off x="1447800" y="2971800"/>
            <a:ext cx="228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7-</a:t>
            </a:r>
            <a:fld id="{01D35150-3BD9-4799-9B7E-2DC9CDBBA3AA}" type="slidenum">
              <a:rPr lang="en-US" altLang="en-US"/>
              <a:pPr/>
              <a:t>22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487" rIns="90487" anchor="ctr"/>
          <a:lstStyle/>
          <a:p>
            <a:r>
              <a:rPr lang="en-US" altLang="en-US" i="1" dirty="0"/>
              <a:t>Different </a:t>
            </a:r>
            <a:r>
              <a:rPr lang="en-US" altLang="en-US" i="1" dirty="0" smtClean="0"/>
              <a:t>Example…MP3 Players</a:t>
            </a:r>
            <a:endParaRPr lang="en-US" altLang="en-US" i="1" dirty="0"/>
          </a:p>
        </p:txBody>
      </p:sp>
      <p:graphicFrame>
        <p:nvGraphicFramePr>
          <p:cNvPr id="237571" name="Object 3"/>
          <p:cNvGraphicFramePr>
            <a:graphicFrameLocks/>
          </p:cNvGraphicFramePr>
          <p:nvPr/>
        </p:nvGraphicFramePr>
        <p:xfrm>
          <a:off x="990600" y="2209800"/>
          <a:ext cx="2513013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41" name="Worksheet" r:id="rId3" imgW="1917700" imgH="2159000" progId="Excel.Sheet.8">
                  <p:embed/>
                </p:oleObj>
              </mc:Choice>
              <mc:Fallback>
                <p:oleObj name="Worksheet" r:id="rId3" imgW="1917700" imgH="2159000" progId="Excel.Sheet.8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209800"/>
                        <a:ext cx="2513013" cy="381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7572" name="Object 4"/>
          <p:cNvGraphicFramePr>
            <a:graphicFrameLocks/>
          </p:cNvGraphicFramePr>
          <p:nvPr/>
        </p:nvGraphicFramePr>
        <p:xfrm>
          <a:off x="3657600" y="2438400"/>
          <a:ext cx="5330825" cy="324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42" name="Worksheet" r:id="rId5" imgW="5343480" imgH="3257640" progId="Excel.Sheet.8">
                  <p:embed followColorScheme="full"/>
                </p:oleObj>
              </mc:Choice>
              <mc:Fallback>
                <p:oleObj name="Worksheet" r:id="rId5" imgW="5343480" imgH="3257640" progId="Excel.Sheet.8">
                  <p:embed followColorScheme="full"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2438400"/>
                        <a:ext cx="5330825" cy="324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7-</a:t>
            </a:r>
            <a:fld id="{D6E88ED7-AF4F-4CAF-99FC-769B6EF3B8A7}" type="slidenum">
              <a:rPr lang="en-US" altLang="en-US"/>
              <a:pPr/>
              <a:t>23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20173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487" rIns="90487" anchor="ctr"/>
          <a:lstStyle/>
          <a:p>
            <a:r>
              <a:rPr lang="en-US" altLang="en-US" i="1" dirty="0">
                <a:solidFill>
                  <a:srgbClr val="0000CC"/>
                </a:solidFill>
              </a:rPr>
              <a:t>Different Example…MP3 Players</a:t>
            </a:r>
            <a:endParaRPr lang="en-US" altLang="en-US" dirty="0"/>
          </a:p>
        </p:txBody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447800"/>
            <a:ext cx="8305800" cy="4953000"/>
          </a:xfrm>
          <a:noFill/>
          <a:ln/>
        </p:spPr>
        <p:txBody>
          <a:bodyPr lIns="90487" rIns="90487"/>
          <a:lstStyle/>
          <a:p>
            <a:pPr marL="0" indent="0">
              <a:buNone/>
            </a:pPr>
            <a:endParaRPr lang="en-US" altLang="en-US" dirty="0"/>
          </a:p>
          <a:p>
            <a:r>
              <a:rPr lang="en-US" altLang="en-US" dirty="0"/>
              <a:t>Perform a regression on the data</a:t>
            </a:r>
          </a:p>
          <a:p>
            <a:pPr lvl="1"/>
            <a:r>
              <a:rPr lang="en-US" altLang="en-US" dirty="0"/>
              <a:t>The intercept value is assumed to be starting level of the process</a:t>
            </a:r>
          </a:p>
          <a:p>
            <a:pPr lvl="1"/>
            <a:r>
              <a:rPr lang="en-US" altLang="en-US" dirty="0"/>
              <a:t>Estimated slope from regression assumed to be initial slope in process</a:t>
            </a:r>
          </a:p>
          <a:p>
            <a:endParaRPr lang="en-US" altLang="en-US" dirty="0"/>
          </a:p>
          <a:p>
            <a:r>
              <a:rPr lang="en-US" altLang="en-US" dirty="0"/>
              <a:t>Use EXCEL</a:t>
            </a:r>
          </a:p>
          <a:p>
            <a:pPr lvl="1"/>
            <a:r>
              <a:rPr lang="en-US" altLang="en-US" dirty="0"/>
              <a:t>Tools 		Data Analysis 	   Regression </a:t>
            </a:r>
          </a:p>
        </p:txBody>
      </p:sp>
      <p:sp>
        <p:nvSpPr>
          <p:cNvPr id="201732" name="AutoShape 4"/>
          <p:cNvSpPr>
            <a:spLocks noChangeArrowheads="1"/>
          </p:cNvSpPr>
          <p:nvPr/>
        </p:nvSpPr>
        <p:spPr bwMode="auto">
          <a:xfrm>
            <a:off x="2133600" y="5638800"/>
            <a:ext cx="838200" cy="409575"/>
          </a:xfrm>
          <a:prstGeom prst="rightArrow">
            <a:avLst>
              <a:gd name="adj1" fmla="val 50000"/>
              <a:gd name="adj2" fmla="val 51163"/>
            </a:avLst>
          </a:prstGeom>
          <a:noFill/>
          <a:ln w="38100" cmpd="dbl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1733" name="AutoShape 5"/>
          <p:cNvSpPr>
            <a:spLocks noChangeArrowheads="1"/>
          </p:cNvSpPr>
          <p:nvPr/>
        </p:nvSpPr>
        <p:spPr bwMode="auto">
          <a:xfrm>
            <a:off x="5181600" y="5638800"/>
            <a:ext cx="838200" cy="409575"/>
          </a:xfrm>
          <a:prstGeom prst="rightArrow">
            <a:avLst>
              <a:gd name="adj1" fmla="val 50000"/>
              <a:gd name="adj2" fmla="val 51163"/>
            </a:avLst>
          </a:prstGeom>
          <a:noFill/>
          <a:ln w="38100" cmpd="dbl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23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7-</a:t>
            </a:r>
            <a:fld id="{D935CA72-DD47-4741-9C06-37914A950B6B}" type="slidenum">
              <a:rPr lang="en-US" altLang="en-US"/>
              <a:pPr/>
              <a:t>24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4114800" cy="914400"/>
          </a:xfrm>
          <a:noFill/>
          <a:ln/>
        </p:spPr>
        <p:txBody>
          <a:bodyPr lIns="90487" rIns="90487" anchor="ctr"/>
          <a:lstStyle/>
          <a:p>
            <a:r>
              <a:rPr lang="en-US" altLang="en-US" sz="2800" dirty="0" smtClean="0"/>
              <a:t>MP3 Players:  </a:t>
            </a:r>
            <a:r>
              <a:rPr lang="en-US" altLang="en-US" sz="2800" dirty="0"/>
              <a:t>Demand=</a:t>
            </a:r>
            <a:r>
              <a:rPr lang="en-US" altLang="en-US" sz="2800" dirty="0" err="1"/>
              <a:t>a+b</a:t>
            </a:r>
            <a:r>
              <a:rPr lang="en-US" altLang="en-US" sz="2800" dirty="0"/>
              <a:t>(Period)</a:t>
            </a:r>
          </a:p>
        </p:txBody>
      </p:sp>
      <p:graphicFrame>
        <p:nvGraphicFramePr>
          <p:cNvPr id="238595" name="Object 3"/>
          <p:cNvGraphicFramePr>
            <a:graphicFrameLocks/>
          </p:cNvGraphicFramePr>
          <p:nvPr/>
        </p:nvGraphicFramePr>
        <p:xfrm>
          <a:off x="977900" y="1981200"/>
          <a:ext cx="8089900" cy="358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68" name="Worksheet" r:id="rId3" imgW="6867944" imgH="2810244" progId="Excel.Sheet.8">
                  <p:embed/>
                </p:oleObj>
              </mc:Choice>
              <mc:Fallback>
                <p:oleObj name="Worksheet" r:id="rId3" imgW="6867944" imgH="2810244" progId="Excel.Sheet.8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7900" y="1981200"/>
                        <a:ext cx="8089900" cy="358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8596" name="Oval 4"/>
          <p:cNvSpPr>
            <a:spLocks noChangeArrowheads="1"/>
          </p:cNvSpPr>
          <p:nvPr/>
        </p:nvSpPr>
        <p:spPr bwMode="auto">
          <a:xfrm>
            <a:off x="1905000" y="4419600"/>
            <a:ext cx="1438275" cy="1143000"/>
          </a:xfrm>
          <a:prstGeom prst="ellipse">
            <a:avLst/>
          </a:prstGeom>
          <a:noFill/>
          <a:ln w="571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8597" name="Text Box 5"/>
          <p:cNvSpPr txBox="1">
            <a:spLocks noChangeArrowheads="1"/>
          </p:cNvSpPr>
          <p:nvPr/>
        </p:nvSpPr>
        <p:spPr bwMode="auto">
          <a:xfrm>
            <a:off x="3641725" y="5527675"/>
            <a:ext cx="42672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/>
              <a:t>a = 104.02</a:t>
            </a:r>
          </a:p>
          <a:p>
            <a:r>
              <a:rPr lang="en-US" altLang="en-US" b="1"/>
              <a:t>b= 5.59</a:t>
            </a:r>
          </a:p>
          <a:p>
            <a:r>
              <a:rPr lang="en-US" altLang="en-US" b="1"/>
              <a:t>F</a:t>
            </a:r>
            <a:r>
              <a:rPr lang="en-US" altLang="en-US" b="1" baseline="-25000"/>
              <a:t>13</a:t>
            </a:r>
            <a:r>
              <a:rPr lang="en-US" altLang="en-US" b="1"/>
              <a:t> = 104.02 + 5.59(13) = 176.77</a:t>
            </a:r>
          </a:p>
        </p:txBody>
      </p:sp>
      <p:sp>
        <p:nvSpPr>
          <p:cNvPr id="238598" name="Line 6"/>
          <p:cNvSpPr>
            <a:spLocks noChangeShapeType="1"/>
          </p:cNvSpPr>
          <p:nvPr/>
        </p:nvSpPr>
        <p:spPr bwMode="auto">
          <a:xfrm>
            <a:off x="2743200" y="5638800"/>
            <a:ext cx="822325" cy="30480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8599" name="Oval 7"/>
          <p:cNvSpPr>
            <a:spLocks noChangeArrowheads="1"/>
          </p:cNvSpPr>
          <p:nvPr/>
        </p:nvSpPr>
        <p:spPr bwMode="auto">
          <a:xfrm>
            <a:off x="2514600" y="2743200"/>
            <a:ext cx="822325" cy="685800"/>
          </a:xfrm>
          <a:prstGeom prst="ellipse">
            <a:avLst/>
          </a:prstGeom>
          <a:noFill/>
          <a:ln w="571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8600" name="Line 8"/>
          <p:cNvSpPr>
            <a:spLocks noChangeShapeType="1"/>
          </p:cNvSpPr>
          <p:nvPr/>
        </p:nvSpPr>
        <p:spPr bwMode="auto">
          <a:xfrm flipV="1">
            <a:off x="3352800" y="1752600"/>
            <a:ext cx="76200" cy="121920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8601" name="Rectangle 9"/>
          <p:cNvSpPr>
            <a:spLocks noChangeArrowheads="1"/>
          </p:cNvSpPr>
          <p:nvPr/>
        </p:nvSpPr>
        <p:spPr bwMode="auto">
          <a:xfrm>
            <a:off x="1828800" y="1371600"/>
            <a:ext cx="2916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Number of data points</a:t>
            </a:r>
          </a:p>
        </p:txBody>
      </p:sp>
      <p:graphicFrame>
        <p:nvGraphicFramePr>
          <p:cNvPr id="238602" name="Object 10"/>
          <p:cNvGraphicFramePr>
            <a:graphicFrameLocks/>
          </p:cNvGraphicFramePr>
          <p:nvPr/>
        </p:nvGraphicFramePr>
        <p:xfrm>
          <a:off x="4572000" y="381000"/>
          <a:ext cx="457200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69" name="Worksheet" r:id="rId5" imgW="6105483" imgH="3752765" progId="Excel.Sheet.8">
                  <p:embed followColorScheme="full"/>
                </p:oleObj>
              </mc:Choice>
              <mc:Fallback>
                <p:oleObj name="Worksheet" r:id="rId5" imgW="6105483" imgH="3752765" progId="Excel.Sheet.8">
                  <p:embed followColorScheme="full"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81000"/>
                        <a:ext cx="4572000" cy="320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7-</a:t>
            </a:r>
            <a:fld id="{B02E72C8-46B5-488F-A837-E38FEB2A9BC2}" type="slidenum">
              <a:rPr lang="en-US" altLang="en-US"/>
              <a:pPr/>
              <a:t>25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24064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3810000" cy="914400"/>
          </a:xfrm>
          <a:noFill/>
          <a:ln/>
        </p:spPr>
        <p:txBody>
          <a:bodyPr lIns="90487" rIns="90487" anchor="ctr">
            <a:normAutofit fontScale="90000"/>
          </a:bodyPr>
          <a:lstStyle/>
          <a:p>
            <a:r>
              <a:rPr lang="en-US" altLang="en-US" sz="3200" dirty="0"/>
              <a:t>Adequacy of Regression</a:t>
            </a:r>
          </a:p>
        </p:txBody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971800"/>
            <a:ext cx="7391400" cy="3733800"/>
          </a:xfrm>
          <a:noFill/>
          <a:ln/>
        </p:spPr>
        <p:txBody>
          <a:bodyPr lIns="90487" rIns="90487"/>
          <a:lstStyle/>
          <a:p>
            <a:r>
              <a:rPr lang="en-US" altLang="en-US" sz="2400"/>
              <a:t>Value of R</a:t>
            </a:r>
            <a:r>
              <a:rPr lang="en-US" altLang="en-US" sz="2400" baseline="30000"/>
              <a:t>2</a:t>
            </a:r>
          </a:p>
          <a:p>
            <a:endParaRPr lang="en-US" altLang="en-US" sz="2400" baseline="30000"/>
          </a:p>
          <a:p>
            <a:endParaRPr lang="en-US" altLang="en-US" sz="2400" baseline="30000"/>
          </a:p>
          <a:p>
            <a:endParaRPr lang="en-US" altLang="en-US" sz="2400" baseline="30000"/>
          </a:p>
          <a:p>
            <a:r>
              <a:rPr lang="en-US" altLang="en-US" sz="2400"/>
              <a:t>The ratio is a measure of the goodness of the fit in the regression</a:t>
            </a:r>
          </a:p>
          <a:p>
            <a:r>
              <a:rPr lang="en-US" altLang="en-US" sz="2400"/>
              <a:t>SSE is the total squared error in the regression -- if low, R</a:t>
            </a:r>
            <a:r>
              <a:rPr lang="en-US" altLang="en-US" sz="2400" baseline="30000"/>
              <a:t>2</a:t>
            </a:r>
            <a:r>
              <a:rPr lang="en-US" altLang="en-US" sz="2400"/>
              <a:t> is high.</a:t>
            </a:r>
          </a:p>
          <a:p>
            <a:r>
              <a:rPr lang="en-US" altLang="en-US" sz="2400"/>
              <a:t> Want R</a:t>
            </a:r>
            <a:r>
              <a:rPr lang="en-US" altLang="en-US" sz="2400" baseline="30000"/>
              <a:t>2</a:t>
            </a:r>
            <a:r>
              <a:rPr lang="en-US" altLang="en-US" sz="2400"/>
              <a:t> &gt; .95</a:t>
            </a:r>
          </a:p>
        </p:txBody>
      </p:sp>
      <p:graphicFrame>
        <p:nvGraphicFramePr>
          <p:cNvPr id="240644" name="Object 4"/>
          <p:cNvGraphicFramePr>
            <a:graphicFrameLocks noChangeAspect="1"/>
          </p:cNvGraphicFramePr>
          <p:nvPr/>
        </p:nvGraphicFramePr>
        <p:xfrm>
          <a:off x="457200" y="3429000"/>
          <a:ext cx="2743200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710" name="Equation" r:id="rId3" imgW="1638300" imgH="431800" progId="Equation.DSMT4">
                  <p:embed/>
                </p:oleObj>
              </mc:Choice>
              <mc:Fallback>
                <p:oleObj name="Equation" r:id="rId3" imgW="1638300" imgH="431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429000"/>
                        <a:ext cx="2743200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0645" name="Group 5"/>
          <p:cNvGrpSpPr>
            <a:grpSpLocks/>
          </p:cNvGrpSpPr>
          <p:nvPr/>
        </p:nvGrpSpPr>
        <p:grpSpPr bwMode="auto">
          <a:xfrm>
            <a:off x="4114800" y="0"/>
            <a:ext cx="4876800" cy="3581400"/>
            <a:chOff x="288" y="342"/>
            <a:chExt cx="5251" cy="3380"/>
          </a:xfrm>
        </p:grpSpPr>
        <p:graphicFrame>
          <p:nvGraphicFramePr>
            <p:cNvPr id="240646" name="Object 6"/>
            <p:cNvGraphicFramePr>
              <a:graphicFrameLocks/>
            </p:cNvGraphicFramePr>
            <p:nvPr/>
          </p:nvGraphicFramePr>
          <p:xfrm>
            <a:off x="288" y="1344"/>
            <a:ext cx="5251" cy="23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711" name="Worksheet" r:id="rId5" imgW="6210262" imgH="2809899" progId="Excel.Sheet.8">
                    <p:embed/>
                  </p:oleObj>
                </mc:Choice>
                <mc:Fallback>
                  <p:oleObj name="Worksheet" r:id="rId5" imgW="6210262" imgH="2809899" progId="Excel.Sheet.8">
                    <p:embed/>
                    <p:pic>
                      <p:nvPicPr>
                        <p:cNvPr id="0" name="Object 6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" y="1344"/>
                          <a:ext cx="5251" cy="23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0647" name="Line 7"/>
            <p:cNvSpPr>
              <a:spLocks noChangeShapeType="1"/>
            </p:cNvSpPr>
            <p:nvPr/>
          </p:nvSpPr>
          <p:spPr bwMode="auto">
            <a:xfrm flipV="1">
              <a:off x="1536" y="528"/>
              <a:ext cx="384" cy="1008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648" name="Oval 8"/>
            <p:cNvSpPr>
              <a:spLocks noChangeArrowheads="1"/>
            </p:cNvSpPr>
            <p:nvPr/>
          </p:nvSpPr>
          <p:spPr bwMode="auto">
            <a:xfrm>
              <a:off x="864" y="1536"/>
              <a:ext cx="832" cy="288"/>
            </a:xfrm>
            <a:prstGeom prst="ellipse">
              <a:avLst/>
            </a:prstGeom>
            <a:noFill/>
            <a:ln w="5715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649" name="Text Box 9"/>
            <p:cNvSpPr txBox="1">
              <a:spLocks noChangeArrowheads="1"/>
            </p:cNvSpPr>
            <p:nvPr/>
          </p:nvSpPr>
          <p:spPr bwMode="auto">
            <a:xfrm>
              <a:off x="1777" y="342"/>
              <a:ext cx="458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800" b="1"/>
                <a:t>R</a:t>
              </a:r>
              <a:r>
                <a:rPr lang="en-US" altLang="en-US" sz="1800" b="1" baseline="30000"/>
                <a:t>2</a:t>
              </a:r>
              <a:endParaRPr lang="en-US" altLang="en-US" sz="1800" b="1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7-</a:t>
            </a:r>
            <a:fld id="{77ABE963-30F1-4CB9-B2CF-6512B2E6BB6B}" type="slidenum">
              <a:rPr lang="en-US" altLang="en-US"/>
              <a:pPr/>
              <a:t>26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914400"/>
          </a:xfrm>
        </p:spPr>
        <p:txBody>
          <a:bodyPr/>
          <a:lstStyle/>
          <a:p>
            <a:r>
              <a:rPr lang="en-US" altLang="en-US" dirty="0"/>
              <a:t>Estimating Seasonal Factors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450975"/>
            <a:ext cx="8305800" cy="51784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Calculate </a:t>
            </a:r>
            <a:r>
              <a:rPr lang="en-US" altLang="en-US" sz="2400" dirty="0" err="1"/>
              <a:t>deseasonalized</a:t>
            </a:r>
            <a:r>
              <a:rPr lang="en-US" altLang="en-US" sz="2400" dirty="0"/>
              <a:t> demand 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400" dirty="0"/>
              <a:t>	for each period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400" dirty="0"/>
              <a:t>	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sz="2400" dirty="0"/>
              <a:t>      S</a:t>
            </a:r>
            <a:r>
              <a:rPr lang="en-US" altLang="en-US" sz="2400" i="1" baseline="-25000" dirty="0"/>
              <a:t>t</a:t>
            </a:r>
            <a:r>
              <a:rPr lang="en-US" altLang="en-US" sz="2400" dirty="0"/>
              <a:t> = D</a:t>
            </a:r>
            <a:r>
              <a:rPr lang="en-US" altLang="en-US" sz="2400" i="1" baseline="-25000" dirty="0"/>
              <a:t>t</a:t>
            </a:r>
            <a:r>
              <a:rPr lang="en-US" altLang="en-US" sz="2400" dirty="0"/>
              <a:t> / D</a:t>
            </a:r>
            <a:r>
              <a:rPr lang="en-US" altLang="en-US" sz="2400" i="1" baseline="-25000" dirty="0"/>
              <a:t>t</a:t>
            </a:r>
            <a:r>
              <a:rPr lang="en-US" altLang="en-US" sz="2400" dirty="0"/>
              <a:t>  = seasonal factor for period </a:t>
            </a:r>
            <a:r>
              <a:rPr lang="en-US" altLang="en-US" sz="2400" i="1" dirty="0"/>
              <a:t>t</a:t>
            </a:r>
            <a:endParaRPr lang="en-US" altLang="en-US" sz="2400" dirty="0"/>
          </a:p>
          <a:p>
            <a:pPr>
              <a:lnSpc>
                <a:spcPct val="90000"/>
              </a:lnSpc>
            </a:pP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In the example, L = </a:t>
            </a:r>
            <a:r>
              <a:rPr lang="en-US" altLang="en-US" sz="2400" b="1" dirty="0">
                <a:solidFill>
                  <a:schemeClr val="tx1"/>
                </a:solidFill>
              </a:rPr>
              <a:t>18,439</a:t>
            </a:r>
            <a:r>
              <a:rPr lang="en-US" altLang="en-US" sz="2400" dirty="0"/>
              <a:t> and T = </a:t>
            </a:r>
            <a:r>
              <a:rPr lang="en-US" altLang="en-US" sz="2400" b="1" dirty="0">
                <a:solidFill>
                  <a:schemeClr val="tx1"/>
                </a:solidFill>
              </a:rPr>
              <a:t>524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400" dirty="0"/>
              <a:t>	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sz="2400" dirty="0" smtClean="0"/>
              <a:t>	In </a:t>
            </a:r>
            <a:r>
              <a:rPr lang="en-US" altLang="en-US" sz="2400" dirty="0"/>
              <a:t>the example, 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400" dirty="0"/>
              <a:t>	</a:t>
            </a:r>
            <a:r>
              <a:rPr lang="en-US" altLang="en-US" sz="2400" dirty="0" smtClean="0"/>
              <a:t>D</a:t>
            </a:r>
            <a:r>
              <a:rPr lang="en-US" altLang="en-US" sz="2400" baseline="-25000" dirty="0" smtClean="0"/>
              <a:t>2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= 18439 + (524)(2) = 19487    D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 = 13000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400" dirty="0"/>
              <a:t>	S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 = 13000/19487 = </a:t>
            </a:r>
            <a:r>
              <a:rPr lang="en-US" altLang="en-US" sz="2400" b="1" dirty="0">
                <a:solidFill>
                  <a:schemeClr val="tx1"/>
                </a:solidFill>
              </a:rPr>
              <a:t>0.67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400" dirty="0"/>
              <a:t>	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The seasonal factors for the other periods are calculated in the same manner</a:t>
            </a:r>
          </a:p>
        </p:txBody>
      </p:sp>
      <p:sp>
        <p:nvSpPr>
          <p:cNvPr id="105476" name="Line 4"/>
          <p:cNvSpPr>
            <a:spLocks noChangeShapeType="1"/>
          </p:cNvSpPr>
          <p:nvPr/>
        </p:nvSpPr>
        <p:spPr bwMode="auto">
          <a:xfrm>
            <a:off x="2209800" y="2654174"/>
            <a:ext cx="3048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77" name="Line 5"/>
          <p:cNvSpPr>
            <a:spLocks noChangeShapeType="1"/>
          </p:cNvSpPr>
          <p:nvPr/>
        </p:nvSpPr>
        <p:spPr bwMode="auto">
          <a:xfrm>
            <a:off x="990600" y="2654174"/>
            <a:ext cx="2286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78" name="Line 6"/>
          <p:cNvSpPr>
            <a:spLocks noChangeShapeType="1"/>
          </p:cNvSpPr>
          <p:nvPr/>
        </p:nvSpPr>
        <p:spPr bwMode="auto">
          <a:xfrm>
            <a:off x="762000" y="5105400"/>
            <a:ext cx="2286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79" name="Line 7"/>
          <p:cNvSpPr>
            <a:spLocks noChangeShapeType="1"/>
          </p:cNvSpPr>
          <p:nvPr/>
        </p:nvSpPr>
        <p:spPr bwMode="auto">
          <a:xfrm>
            <a:off x="838200" y="4648200"/>
            <a:ext cx="2286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5994400" y="1041400"/>
          <a:ext cx="2870200" cy="16240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7-</a:t>
            </a:r>
            <a:fld id="{D27736FD-A1AF-468B-B3CD-4604937C25A1}" type="slidenum">
              <a:rPr lang="en-US" altLang="en-US"/>
              <a:pPr/>
              <a:t>27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Estimating Seasonal Factors </a:t>
            </a:r>
          </a:p>
        </p:txBody>
      </p:sp>
      <p:graphicFrame>
        <p:nvGraphicFramePr>
          <p:cNvPr id="14644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7858155"/>
              </p:ext>
            </p:extLst>
          </p:nvPr>
        </p:nvGraphicFramePr>
        <p:xfrm>
          <a:off x="685800" y="1600200"/>
          <a:ext cx="7345363" cy="505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76" name="Worksheet" r:id="rId3" imgW="5341700" imgH="3771931" progId="Excel.Sheet.8">
                  <p:embed/>
                </p:oleObj>
              </mc:Choice>
              <mc:Fallback>
                <p:oleObj name="Worksheet" r:id="rId3" imgW="5341700" imgH="3771931" progId="Excel.Shee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600200"/>
                        <a:ext cx="7345363" cy="5057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442" name="Rectangle 10"/>
          <p:cNvSpPr>
            <a:spLocks noChangeArrowheads="1"/>
          </p:cNvSpPr>
          <p:nvPr/>
        </p:nvSpPr>
        <p:spPr bwMode="auto">
          <a:xfrm>
            <a:off x="4724400" y="1982788"/>
            <a:ext cx="841375" cy="4646612"/>
          </a:xfrm>
          <a:prstGeom prst="rect">
            <a:avLst/>
          </a:prstGeom>
          <a:noFill/>
          <a:ln w="57150" cmpd="thinThick">
            <a:solidFill>
              <a:schemeClr val="accent2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7-</a:t>
            </a:r>
            <a:fld id="{78E701A0-D17E-4B26-8A74-F5C62A7CEC38}" type="slidenum">
              <a:rPr lang="en-US" altLang="en-US"/>
              <a:pPr/>
              <a:t>28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Estimating Seasonal Factors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382000" cy="5410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>
                <a:latin typeface="Gill Sans"/>
              </a:rPr>
              <a:t>The overall seasonal factor for a “season” is then obtained by averaging all of the factors for a “season”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latin typeface="Gill Sans"/>
              </a:rPr>
              <a:t>If there are r seasonal cycles, for all periods of the form </a:t>
            </a:r>
            <a:r>
              <a:rPr lang="en-US" altLang="en-US" sz="2400" i="1" dirty="0" err="1">
                <a:latin typeface="Gill Sans"/>
              </a:rPr>
              <a:t>jp+i</a:t>
            </a:r>
            <a:r>
              <a:rPr lang="en-US" altLang="en-US" sz="2400" dirty="0">
                <a:latin typeface="Gill Sans"/>
              </a:rPr>
              <a:t>, 1</a:t>
            </a:r>
            <a:r>
              <a:rPr lang="en-US" altLang="en-US" sz="2400" u="sng" dirty="0">
                <a:latin typeface="Gill Sans"/>
              </a:rPr>
              <a:t>&lt;</a:t>
            </a:r>
            <a:r>
              <a:rPr lang="en-US" altLang="en-US" sz="2400" i="1" dirty="0" err="1">
                <a:latin typeface="Gill Sans"/>
              </a:rPr>
              <a:t>i</a:t>
            </a:r>
            <a:r>
              <a:rPr lang="en-US" altLang="en-US" sz="2400" i="1" dirty="0">
                <a:latin typeface="Gill Sans"/>
              </a:rPr>
              <a:t>&lt;p</a:t>
            </a:r>
            <a:r>
              <a:rPr lang="en-US" altLang="en-US" sz="2400" dirty="0">
                <a:latin typeface="Gill Sans"/>
              </a:rPr>
              <a:t>, the seasonal factor for season </a:t>
            </a:r>
            <a:r>
              <a:rPr lang="en-US" altLang="en-US" sz="2400" i="1" dirty="0" err="1">
                <a:latin typeface="Gill Sans"/>
              </a:rPr>
              <a:t>i</a:t>
            </a:r>
            <a:r>
              <a:rPr lang="en-US" altLang="en-US" sz="2400" dirty="0">
                <a:latin typeface="Gill Sans"/>
              </a:rPr>
              <a:t> is 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400" dirty="0">
                <a:latin typeface="Gill Sans"/>
              </a:rPr>
              <a:t>                    </a:t>
            </a:r>
            <a:r>
              <a:rPr lang="en-US" altLang="en-US" sz="2400" b="1" dirty="0">
                <a:solidFill>
                  <a:schemeClr val="bg2"/>
                </a:solidFill>
                <a:latin typeface="Gill Sans"/>
              </a:rPr>
              <a:t> </a:t>
            </a:r>
            <a:r>
              <a:rPr lang="en-US" altLang="en-US" b="1" dirty="0">
                <a:solidFill>
                  <a:schemeClr val="bg2"/>
                </a:solidFill>
                <a:latin typeface="Gill Sans"/>
              </a:rPr>
              <a:t> </a:t>
            </a:r>
          </a:p>
          <a:p>
            <a:pPr>
              <a:lnSpc>
                <a:spcPct val="90000"/>
              </a:lnSpc>
            </a:pPr>
            <a:endParaRPr lang="en-US" altLang="en-US" sz="2400" dirty="0">
              <a:latin typeface="Gill Sans"/>
            </a:endParaRPr>
          </a:p>
          <a:p>
            <a:pPr>
              <a:lnSpc>
                <a:spcPct val="90000"/>
              </a:lnSpc>
            </a:pPr>
            <a:endParaRPr lang="en-US" altLang="en-US" sz="2400" dirty="0">
              <a:latin typeface="Gill Sans"/>
            </a:endParaRPr>
          </a:p>
          <a:p>
            <a:pPr>
              <a:lnSpc>
                <a:spcPct val="90000"/>
              </a:lnSpc>
            </a:pPr>
            <a:r>
              <a:rPr lang="en-US" altLang="en-US" sz="2400" dirty="0">
                <a:latin typeface="Gill Sans"/>
              </a:rPr>
              <a:t>In the example, there are 3 seasonal cycles in the data and p=4, so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400" dirty="0">
                <a:latin typeface="Gill Sans"/>
              </a:rPr>
              <a:t>                      S</a:t>
            </a:r>
            <a:r>
              <a:rPr lang="en-US" altLang="en-US" sz="2400" baseline="-25000" dirty="0">
                <a:latin typeface="Gill Sans"/>
              </a:rPr>
              <a:t>1</a:t>
            </a:r>
            <a:r>
              <a:rPr lang="en-US" altLang="en-US" sz="2400" dirty="0">
                <a:latin typeface="Gill Sans"/>
              </a:rPr>
              <a:t> = (0.42+0.47+0.52)/3 = 0.47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400" dirty="0">
                <a:latin typeface="Gill Sans"/>
              </a:rPr>
              <a:t>                      S</a:t>
            </a:r>
            <a:r>
              <a:rPr lang="en-US" altLang="en-US" sz="2400" baseline="-25000" dirty="0">
                <a:latin typeface="Gill Sans"/>
              </a:rPr>
              <a:t>2 </a:t>
            </a:r>
            <a:r>
              <a:rPr lang="en-US" altLang="en-US" sz="2400" dirty="0">
                <a:latin typeface="Gill Sans"/>
              </a:rPr>
              <a:t>= (0.67+0.83+0.55)/3 = 0.68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400" dirty="0">
                <a:latin typeface="Gill Sans"/>
              </a:rPr>
              <a:t>                      S</a:t>
            </a:r>
            <a:r>
              <a:rPr lang="en-US" altLang="en-US" sz="2400" baseline="-25000" dirty="0">
                <a:latin typeface="Gill Sans"/>
              </a:rPr>
              <a:t>3</a:t>
            </a:r>
            <a:r>
              <a:rPr lang="en-US" altLang="en-US" sz="2400" dirty="0">
                <a:latin typeface="Gill Sans"/>
              </a:rPr>
              <a:t> = (1.15+1.04+1.32)/3 = 1.17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400" dirty="0">
                <a:latin typeface="Gill Sans"/>
              </a:rPr>
              <a:t>                      S</a:t>
            </a:r>
            <a:r>
              <a:rPr lang="en-US" altLang="en-US" sz="2400" baseline="-25000" dirty="0">
                <a:latin typeface="Gill Sans"/>
              </a:rPr>
              <a:t>4</a:t>
            </a:r>
            <a:r>
              <a:rPr lang="en-US" altLang="en-US" sz="2400" dirty="0">
                <a:latin typeface="Gill Sans"/>
              </a:rPr>
              <a:t> = (1.66+1.68+1.66)/3 = 1.67</a:t>
            </a:r>
          </a:p>
        </p:txBody>
      </p:sp>
      <p:graphicFrame>
        <p:nvGraphicFramePr>
          <p:cNvPr id="130053" name="Object 5"/>
          <p:cNvGraphicFramePr>
            <a:graphicFrameLocks noChangeAspect="1"/>
          </p:cNvGraphicFramePr>
          <p:nvPr/>
        </p:nvGraphicFramePr>
        <p:xfrm>
          <a:off x="3505200" y="2743200"/>
          <a:ext cx="1676400" cy="1303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884" name="Equation" r:id="rId3" imgW="799920" imgH="622080" progId="Equation.DSMT4">
                  <p:embed/>
                </p:oleObj>
              </mc:Choice>
              <mc:Fallback>
                <p:oleObj name="Equation" r:id="rId3" imgW="799920" imgH="62208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2743200"/>
                        <a:ext cx="1676400" cy="1303338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7-</a:t>
            </a:r>
            <a:fld id="{D93288B8-1CEB-4684-9F0F-94BE571E3FCE}" type="slidenum">
              <a:rPr lang="en-US" altLang="en-US"/>
              <a:pPr/>
              <a:t>29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Estimating the Forecast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50975"/>
            <a:ext cx="8382000" cy="5178425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altLang="en-US" dirty="0"/>
              <a:t>Using the original equation, we can forecast the next four periods of demand:</a:t>
            </a:r>
          </a:p>
          <a:p>
            <a:pPr>
              <a:buFont typeface="Monotype Sorts" pitchFamily="2" charset="2"/>
              <a:buNone/>
            </a:pPr>
            <a:endParaRPr lang="en-US" altLang="en-US" dirty="0"/>
          </a:p>
          <a:p>
            <a:pPr>
              <a:buFont typeface="Monotype Sorts" pitchFamily="2" charset="2"/>
              <a:buNone/>
            </a:pPr>
            <a:r>
              <a:rPr lang="en-US" altLang="en-US" dirty="0"/>
              <a:t>F</a:t>
            </a:r>
            <a:r>
              <a:rPr lang="en-US" altLang="en-US" baseline="-25000" dirty="0"/>
              <a:t>13</a:t>
            </a:r>
            <a:r>
              <a:rPr lang="en-US" altLang="en-US" dirty="0"/>
              <a:t> = (L+13T)S</a:t>
            </a:r>
            <a:r>
              <a:rPr lang="en-US" altLang="en-US" baseline="-25000" dirty="0"/>
              <a:t>1</a:t>
            </a:r>
            <a:r>
              <a:rPr lang="en-US" altLang="en-US" dirty="0"/>
              <a:t> = [18439+(13)(524)](0.47) = 11868</a:t>
            </a:r>
          </a:p>
          <a:p>
            <a:pPr>
              <a:buFont typeface="Monotype Sorts" pitchFamily="2" charset="2"/>
              <a:buNone/>
            </a:pPr>
            <a:r>
              <a:rPr lang="en-US" altLang="en-US" dirty="0"/>
              <a:t>F</a:t>
            </a:r>
            <a:r>
              <a:rPr lang="en-US" altLang="en-US" baseline="-25000" dirty="0"/>
              <a:t>14</a:t>
            </a:r>
            <a:r>
              <a:rPr lang="en-US" altLang="en-US" dirty="0"/>
              <a:t> = (L+14T)S</a:t>
            </a:r>
            <a:r>
              <a:rPr lang="en-US" altLang="en-US" baseline="-25000" dirty="0"/>
              <a:t>2</a:t>
            </a:r>
            <a:r>
              <a:rPr lang="en-US" altLang="en-US" dirty="0"/>
              <a:t> = [18439+(14)(524)](0.68) = 17527</a:t>
            </a:r>
          </a:p>
          <a:p>
            <a:pPr>
              <a:buFont typeface="Monotype Sorts" pitchFamily="2" charset="2"/>
              <a:buNone/>
            </a:pPr>
            <a:r>
              <a:rPr lang="en-US" altLang="en-US" dirty="0"/>
              <a:t>F</a:t>
            </a:r>
            <a:r>
              <a:rPr lang="en-US" altLang="en-US" baseline="-25000" dirty="0"/>
              <a:t>15</a:t>
            </a:r>
            <a:r>
              <a:rPr lang="en-US" altLang="en-US" dirty="0"/>
              <a:t> = (L+15T)S</a:t>
            </a:r>
            <a:r>
              <a:rPr lang="en-US" altLang="en-US" baseline="-25000" dirty="0"/>
              <a:t>3</a:t>
            </a:r>
            <a:r>
              <a:rPr lang="en-US" altLang="en-US" dirty="0"/>
              <a:t> = [18439+(15)(524)](1.17) = 30770</a:t>
            </a:r>
          </a:p>
          <a:p>
            <a:pPr>
              <a:buFont typeface="Monotype Sorts" pitchFamily="2" charset="2"/>
              <a:buNone/>
            </a:pPr>
            <a:r>
              <a:rPr lang="en-US" altLang="en-US" dirty="0"/>
              <a:t>F</a:t>
            </a:r>
            <a:r>
              <a:rPr lang="en-US" altLang="en-US" baseline="-25000" dirty="0"/>
              <a:t>16</a:t>
            </a:r>
            <a:r>
              <a:rPr lang="en-US" altLang="en-US" dirty="0"/>
              <a:t> = (L+16T)S</a:t>
            </a:r>
            <a:r>
              <a:rPr lang="en-US" altLang="en-US" baseline="-25000" dirty="0"/>
              <a:t>4</a:t>
            </a:r>
            <a:r>
              <a:rPr lang="en-US" altLang="en-US" dirty="0"/>
              <a:t> = [18439+(16)(524)](1.67) = 44794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Forecasting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Historically, SC partners forecast individually</a:t>
            </a:r>
          </a:p>
          <a:p>
            <a:pPr lvl="1"/>
            <a:r>
              <a:rPr lang="en-US" sz="2400" dirty="0" smtClean="0"/>
              <a:t>Retailer forecasts demand to choose order quantities</a:t>
            </a:r>
          </a:p>
          <a:p>
            <a:pPr lvl="1"/>
            <a:r>
              <a:rPr lang="en-US" sz="2400" dirty="0" smtClean="0"/>
              <a:t>Supplier forecasts retailer order quantities</a:t>
            </a:r>
          </a:p>
          <a:p>
            <a:pPr lvl="1"/>
            <a:r>
              <a:rPr lang="en-US" sz="2400" i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Often unequal</a:t>
            </a:r>
          </a:p>
          <a:p>
            <a:r>
              <a:rPr lang="en-US" sz="2800" dirty="0" smtClean="0"/>
              <a:t>Move toward collaborative forecasting</a:t>
            </a:r>
          </a:p>
          <a:p>
            <a:pPr lvl="1"/>
            <a:r>
              <a:rPr lang="en-US" sz="2400" dirty="0" smtClean="0"/>
              <a:t>Improved accuracy, efficiency, responsiveness</a:t>
            </a:r>
          </a:p>
          <a:p>
            <a:r>
              <a:rPr lang="en-US" sz="2800" i="1" dirty="0" smtClean="0"/>
              <a:t>Buzzwords:</a:t>
            </a:r>
          </a:p>
          <a:p>
            <a:pPr lvl="1"/>
            <a:r>
              <a:rPr lang="en-US" sz="2400" b="1" dirty="0" smtClean="0">
                <a:solidFill>
                  <a:srgbClr val="800000"/>
                </a:solidFill>
              </a:rPr>
              <a:t>CFAR</a:t>
            </a:r>
            <a:r>
              <a:rPr lang="en-US" sz="2400" dirty="0" smtClean="0"/>
              <a:t> (Collaborative Forecasting And Replenishment)</a:t>
            </a:r>
          </a:p>
          <a:p>
            <a:pPr lvl="1"/>
            <a:r>
              <a:rPr lang="en-US" sz="2400" b="1" dirty="0" smtClean="0">
                <a:solidFill>
                  <a:srgbClr val="800000"/>
                </a:solidFill>
              </a:rPr>
              <a:t>CPFR</a:t>
            </a:r>
            <a:r>
              <a:rPr lang="en-US" sz="2400" dirty="0" smtClean="0"/>
              <a:t> (Collaborative Planning, Forecasting, and Replenishment)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 smtClean="0"/>
              <a:t>7-</a:t>
            </a:r>
            <a:fld id="{83AFE101-69DB-47E0-8896-25B656A633EA}" type="slidenum">
              <a:rPr lang="en-US" altLang="en-US" smtClean="0"/>
              <a:pPr/>
              <a:t>3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8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7-</a:t>
            </a:r>
            <a:fld id="{57722246-8D8F-4B23-8AAE-57415B6FA5DD}" type="slidenum">
              <a:rPr lang="en-US" altLang="en-US"/>
              <a:pPr/>
              <a:t>30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Basic Formula for</a:t>
            </a:r>
            <a:br>
              <a:rPr lang="en-US" altLang="en-US" dirty="0"/>
            </a:br>
            <a:r>
              <a:rPr lang="en-US" altLang="en-US" i="1" dirty="0"/>
              <a:t>Adaptive Forecasting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2590800"/>
            <a:ext cx="8610600" cy="41148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altLang="en-US" b="1" dirty="0" err="1">
                <a:solidFill>
                  <a:schemeClr val="bg2"/>
                </a:solidFill>
                <a:latin typeface="Times New Roman" pitchFamily="18" charset="0"/>
              </a:rPr>
              <a:t>F</a:t>
            </a:r>
            <a:r>
              <a:rPr lang="en-US" altLang="en-US" b="1" i="1" baseline="-25000" dirty="0" err="1">
                <a:solidFill>
                  <a:schemeClr val="bg2"/>
                </a:solidFill>
                <a:latin typeface="Times New Roman" pitchFamily="18" charset="0"/>
              </a:rPr>
              <a:t>t+l</a:t>
            </a:r>
            <a:r>
              <a:rPr lang="en-US" altLang="en-US" b="1" dirty="0">
                <a:solidFill>
                  <a:schemeClr val="bg2"/>
                </a:solidFill>
                <a:latin typeface="Times New Roman" pitchFamily="18" charset="0"/>
              </a:rPr>
              <a:t> = (L</a:t>
            </a:r>
            <a:r>
              <a:rPr lang="en-US" altLang="en-US" b="1" i="1" baseline="-25000" dirty="0">
                <a:solidFill>
                  <a:schemeClr val="bg2"/>
                </a:solidFill>
                <a:latin typeface="Times New Roman" pitchFamily="18" charset="0"/>
              </a:rPr>
              <a:t>t</a:t>
            </a:r>
            <a:r>
              <a:rPr lang="en-US" altLang="en-US" b="1" dirty="0">
                <a:solidFill>
                  <a:schemeClr val="bg2"/>
                </a:solidFill>
                <a:latin typeface="Times New Roman" pitchFamily="18" charset="0"/>
              </a:rPr>
              <a:t> + </a:t>
            </a:r>
            <a:r>
              <a:rPr lang="en-US" altLang="en-US" b="1" i="1" dirty="0">
                <a:solidFill>
                  <a:schemeClr val="bg2"/>
                </a:solidFill>
                <a:latin typeface="Times New Roman" pitchFamily="18" charset="0"/>
              </a:rPr>
              <a:t>l </a:t>
            </a:r>
            <a:r>
              <a:rPr lang="en-US" altLang="en-US" b="1" dirty="0" err="1">
                <a:solidFill>
                  <a:schemeClr val="bg2"/>
                </a:solidFill>
                <a:latin typeface="Times New Roman" pitchFamily="18" charset="0"/>
              </a:rPr>
              <a:t>T</a:t>
            </a:r>
            <a:r>
              <a:rPr lang="en-US" altLang="en-US" b="1" i="1" baseline="-25000" dirty="0" err="1">
                <a:solidFill>
                  <a:schemeClr val="bg2"/>
                </a:solidFill>
                <a:latin typeface="Times New Roman" pitchFamily="18" charset="0"/>
              </a:rPr>
              <a:t>t</a:t>
            </a:r>
            <a:r>
              <a:rPr lang="en-US" altLang="en-US" b="1" dirty="0">
                <a:solidFill>
                  <a:schemeClr val="bg2"/>
                </a:solidFill>
                <a:latin typeface="Times New Roman" pitchFamily="18" charset="0"/>
              </a:rPr>
              <a:t> )</a:t>
            </a:r>
            <a:r>
              <a:rPr lang="en-US" altLang="en-US" b="1" dirty="0" err="1">
                <a:solidFill>
                  <a:schemeClr val="bg2"/>
                </a:solidFill>
                <a:latin typeface="Times New Roman" pitchFamily="18" charset="0"/>
              </a:rPr>
              <a:t>S</a:t>
            </a:r>
            <a:r>
              <a:rPr lang="en-US" altLang="en-US" b="1" i="1" baseline="-25000" dirty="0" err="1">
                <a:solidFill>
                  <a:schemeClr val="bg2"/>
                </a:solidFill>
                <a:latin typeface="Times New Roman" pitchFamily="18" charset="0"/>
              </a:rPr>
              <a:t>t+l</a:t>
            </a:r>
            <a:r>
              <a:rPr lang="en-US" altLang="en-US" b="1" dirty="0">
                <a:solidFill>
                  <a:schemeClr val="bg2"/>
                </a:solidFill>
                <a:latin typeface="Times New Roman" pitchFamily="18" charset="0"/>
              </a:rPr>
              <a:t> = forecast for period </a:t>
            </a:r>
            <a:r>
              <a:rPr lang="en-US" altLang="en-US" b="1" i="1" dirty="0" err="1">
                <a:solidFill>
                  <a:schemeClr val="bg2"/>
                </a:solidFill>
                <a:latin typeface="Times New Roman" pitchFamily="18" charset="0"/>
              </a:rPr>
              <a:t>t+l</a:t>
            </a:r>
            <a:r>
              <a:rPr lang="en-US" altLang="en-US" b="1" dirty="0">
                <a:solidFill>
                  <a:schemeClr val="bg2"/>
                </a:solidFill>
                <a:latin typeface="Times New Roman" pitchFamily="18" charset="0"/>
              </a:rPr>
              <a:t> in period </a:t>
            </a:r>
            <a:r>
              <a:rPr lang="en-US" altLang="en-US" b="1" i="1" dirty="0">
                <a:solidFill>
                  <a:schemeClr val="bg2"/>
                </a:solidFill>
                <a:latin typeface="Times New Roman" pitchFamily="18" charset="0"/>
              </a:rPr>
              <a:t>t</a:t>
            </a:r>
            <a:r>
              <a:rPr lang="en-US" altLang="en-US" b="1" dirty="0">
                <a:solidFill>
                  <a:schemeClr val="bg2"/>
                </a:solidFill>
                <a:latin typeface="Times New Roman" pitchFamily="18" charset="0"/>
              </a:rPr>
              <a:t> </a:t>
            </a:r>
            <a:endParaRPr lang="en-US" altLang="en-US" sz="2800" dirty="0"/>
          </a:p>
          <a:p>
            <a:pPr lvl="1">
              <a:buFontTx/>
              <a:buNone/>
            </a:pPr>
            <a:endParaRPr lang="en-US" altLang="en-US" dirty="0" smtClean="0"/>
          </a:p>
          <a:p>
            <a:pPr lvl="1">
              <a:buFontTx/>
              <a:buNone/>
            </a:pPr>
            <a:r>
              <a:rPr lang="en-US" altLang="en-US" dirty="0" smtClean="0"/>
              <a:t>L</a:t>
            </a:r>
            <a:r>
              <a:rPr lang="en-US" altLang="en-US" i="1" baseline="-25000" dirty="0" smtClean="0"/>
              <a:t>t</a:t>
            </a:r>
            <a:r>
              <a:rPr lang="en-US" altLang="en-US" dirty="0" smtClean="0"/>
              <a:t> </a:t>
            </a:r>
            <a:r>
              <a:rPr lang="en-US" altLang="en-US" dirty="0"/>
              <a:t>= Estimate of level at the end of period </a:t>
            </a:r>
            <a:r>
              <a:rPr lang="en-US" altLang="en-US" i="1" dirty="0"/>
              <a:t>t</a:t>
            </a:r>
            <a:r>
              <a:rPr lang="en-US" altLang="en-US" dirty="0"/>
              <a:t> </a:t>
            </a:r>
          </a:p>
          <a:p>
            <a:pPr lvl="1">
              <a:buFontTx/>
              <a:buNone/>
            </a:pPr>
            <a:r>
              <a:rPr lang="en-US" altLang="en-US" dirty="0" err="1"/>
              <a:t>T</a:t>
            </a:r>
            <a:r>
              <a:rPr lang="en-US" altLang="en-US" i="1" baseline="-25000" dirty="0" err="1"/>
              <a:t>t</a:t>
            </a:r>
            <a:r>
              <a:rPr lang="en-US" altLang="en-US" dirty="0"/>
              <a:t> = Estimate of trend at the end of period </a:t>
            </a:r>
            <a:r>
              <a:rPr lang="en-US" altLang="en-US" i="1" dirty="0"/>
              <a:t>t</a:t>
            </a:r>
            <a:r>
              <a:rPr lang="en-US" altLang="en-US" dirty="0"/>
              <a:t> </a:t>
            </a:r>
          </a:p>
          <a:p>
            <a:pPr lvl="1">
              <a:buFontTx/>
              <a:buNone/>
            </a:pPr>
            <a:r>
              <a:rPr lang="en-US" altLang="en-US" dirty="0"/>
              <a:t>S</a:t>
            </a:r>
            <a:r>
              <a:rPr lang="en-US" altLang="en-US" i="1" baseline="-25000" dirty="0"/>
              <a:t>t</a:t>
            </a:r>
            <a:r>
              <a:rPr lang="en-US" altLang="en-US" dirty="0"/>
              <a:t> = Estimate of seasonal factor for period </a:t>
            </a:r>
            <a:r>
              <a:rPr lang="en-US" altLang="en-US" i="1" dirty="0"/>
              <a:t>t</a:t>
            </a:r>
            <a:r>
              <a:rPr lang="en-US" altLang="en-US" dirty="0"/>
              <a:t> </a:t>
            </a:r>
          </a:p>
          <a:p>
            <a:pPr lvl="1">
              <a:buFontTx/>
              <a:buNone/>
            </a:pPr>
            <a:r>
              <a:rPr lang="en-US" altLang="en-US" dirty="0"/>
              <a:t>F</a:t>
            </a:r>
            <a:r>
              <a:rPr lang="en-US" altLang="en-US" i="1" baseline="-25000" dirty="0"/>
              <a:t>t</a:t>
            </a:r>
            <a:r>
              <a:rPr lang="en-US" altLang="en-US" dirty="0"/>
              <a:t> = Forecast of demand for period </a:t>
            </a:r>
            <a:r>
              <a:rPr lang="en-US" altLang="en-US" i="1" dirty="0"/>
              <a:t>t</a:t>
            </a:r>
            <a:r>
              <a:rPr lang="en-US" altLang="en-US" dirty="0"/>
              <a:t> (made period </a:t>
            </a:r>
            <a:r>
              <a:rPr lang="en-US" altLang="en-US" i="1" dirty="0"/>
              <a:t>t</a:t>
            </a:r>
            <a:r>
              <a:rPr lang="en-US" altLang="en-US" dirty="0"/>
              <a:t>-1 or earlier)</a:t>
            </a:r>
          </a:p>
          <a:p>
            <a:pPr lvl="1">
              <a:buFontTx/>
              <a:buNone/>
            </a:pPr>
            <a:r>
              <a:rPr lang="en-US" altLang="en-US" dirty="0"/>
              <a:t>D</a:t>
            </a:r>
            <a:r>
              <a:rPr lang="en-US" altLang="en-US" i="1" baseline="-25000" dirty="0"/>
              <a:t>t</a:t>
            </a:r>
            <a:r>
              <a:rPr lang="en-US" altLang="en-US" dirty="0"/>
              <a:t> = Actual demand observed in period </a:t>
            </a:r>
            <a:r>
              <a:rPr lang="en-US" altLang="en-US" i="1" dirty="0"/>
              <a:t>t</a:t>
            </a:r>
            <a:r>
              <a:rPr lang="en-US" altLang="en-US" dirty="0"/>
              <a:t> </a:t>
            </a:r>
          </a:p>
          <a:p>
            <a:pPr lvl="1">
              <a:buFontTx/>
              <a:buNone/>
            </a:pPr>
            <a:r>
              <a:rPr lang="en-US" altLang="en-US" dirty="0"/>
              <a:t>E</a:t>
            </a:r>
            <a:r>
              <a:rPr lang="en-US" altLang="en-US" i="1" baseline="-25000" dirty="0"/>
              <a:t>t</a:t>
            </a:r>
            <a:r>
              <a:rPr lang="en-US" altLang="en-US" dirty="0"/>
              <a:t> = Forecast error in period </a:t>
            </a:r>
            <a:r>
              <a:rPr lang="en-US" altLang="en-US" i="1" dirty="0"/>
              <a:t>t</a:t>
            </a:r>
            <a:r>
              <a:rPr lang="en-US" altLang="en-US" dirty="0"/>
              <a:t> </a:t>
            </a:r>
          </a:p>
        </p:txBody>
      </p:sp>
      <p:sp>
        <p:nvSpPr>
          <p:cNvPr id="2" name="Rectangle 1"/>
          <p:cNvSpPr/>
          <p:nvPr/>
        </p:nvSpPr>
        <p:spPr>
          <a:xfrm>
            <a:off x="381000" y="1304925"/>
            <a:ext cx="8763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Clr>
                <a:srgbClr val="FF00FF"/>
              </a:buClr>
              <a:buSzPct val="75000"/>
              <a:buFont typeface="Monotype Sorts" pitchFamily="2" charset="2"/>
              <a:buChar char="u"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Estimates of level, trend, and seasonality are adjusted after each demand observation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7-</a:t>
            </a:r>
            <a:fld id="{A2BED4A9-3F9F-471E-A07C-A166B531DC91}" type="slidenum">
              <a:rPr lang="en-US" altLang="en-US"/>
              <a:pPr/>
              <a:t>31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General Steps in</a:t>
            </a:r>
            <a:br>
              <a:rPr lang="en-US" altLang="en-US" dirty="0"/>
            </a:br>
            <a:r>
              <a:rPr lang="en-US" altLang="en-US" dirty="0"/>
              <a:t>Adaptive Forecasting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610600" cy="5334000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buFont typeface="Monotype Sorts" pitchFamily="2" charset="2"/>
              <a:buAutoNum type="arabicPeriod"/>
            </a:pPr>
            <a:r>
              <a:rPr lang="en-US" altLang="en-US" sz="2400" u="sng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"/>
              </a:rPr>
              <a:t>Initialize:</a:t>
            </a:r>
            <a:r>
              <a:rPr lang="en-US" altLang="en-US" sz="2400" dirty="0">
                <a:latin typeface="Gill Sans"/>
              </a:rPr>
              <a:t> Compute initial estimates of level (L</a:t>
            </a:r>
            <a:r>
              <a:rPr lang="en-US" altLang="en-US" sz="2400" baseline="-25000" dirty="0">
                <a:latin typeface="Gill Sans"/>
              </a:rPr>
              <a:t>0</a:t>
            </a:r>
            <a:r>
              <a:rPr lang="en-US" altLang="en-US" sz="2400" dirty="0">
                <a:latin typeface="Gill Sans"/>
              </a:rPr>
              <a:t>), trend (T</a:t>
            </a:r>
            <a:r>
              <a:rPr lang="en-US" altLang="en-US" sz="2400" baseline="-25000" dirty="0">
                <a:latin typeface="Gill Sans"/>
              </a:rPr>
              <a:t>0</a:t>
            </a:r>
            <a:r>
              <a:rPr lang="en-US" altLang="en-US" sz="2400" dirty="0">
                <a:latin typeface="Gill Sans"/>
              </a:rPr>
              <a:t>), and seasonal factors (S</a:t>
            </a:r>
            <a:r>
              <a:rPr lang="en-US" altLang="en-US" sz="2400" baseline="-25000" dirty="0">
                <a:latin typeface="Gill Sans"/>
              </a:rPr>
              <a:t>1</a:t>
            </a:r>
            <a:r>
              <a:rPr lang="en-US" altLang="en-US" sz="2400" dirty="0">
                <a:latin typeface="Gill Sans"/>
              </a:rPr>
              <a:t>,…,</a:t>
            </a:r>
            <a:r>
              <a:rPr lang="en-US" altLang="en-US" sz="2400" dirty="0" err="1">
                <a:latin typeface="Gill Sans"/>
              </a:rPr>
              <a:t>S</a:t>
            </a:r>
            <a:r>
              <a:rPr lang="en-US" altLang="en-US" sz="2400" baseline="-25000" dirty="0" err="1">
                <a:latin typeface="Gill Sans"/>
              </a:rPr>
              <a:t>p</a:t>
            </a:r>
            <a:r>
              <a:rPr lang="en-US" altLang="en-US" sz="2400" dirty="0">
                <a:latin typeface="Gill Sans"/>
              </a:rPr>
              <a:t>).  </a:t>
            </a:r>
            <a:r>
              <a:rPr lang="en-US" altLang="en-US" sz="2400" i="1" dirty="0">
                <a:latin typeface="Gill Sans"/>
              </a:rPr>
              <a:t>This is done as in static forecasting.</a:t>
            </a:r>
          </a:p>
          <a:p>
            <a:pPr marL="533400" indent="-533400">
              <a:lnSpc>
                <a:spcPct val="90000"/>
              </a:lnSpc>
              <a:buFont typeface="Monotype Sorts" pitchFamily="2" charset="2"/>
              <a:buAutoNum type="arabicPeriod"/>
            </a:pPr>
            <a:endParaRPr lang="en-US" altLang="en-US" sz="2400" u="sng" dirty="0">
              <a:solidFill>
                <a:schemeClr val="bg2"/>
              </a:solidFill>
              <a:latin typeface="Gill Sans"/>
            </a:endParaRPr>
          </a:p>
          <a:p>
            <a:pPr marL="533400" indent="-533400">
              <a:lnSpc>
                <a:spcPct val="90000"/>
              </a:lnSpc>
              <a:buFont typeface="Monotype Sorts" pitchFamily="2" charset="2"/>
              <a:buAutoNum type="arabicPeriod"/>
            </a:pPr>
            <a:r>
              <a:rPr lang="en-US" altLang="en-US" sz="2400" u="sng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"/>
              </a:rPr>
              <a:t>Forecast:</a:t>
            </a:r>
            <a:r>
              <a:rPr lang="en-US" altLang="en-US" sz="2400" dirty="0">
                <a:latin typeface="Gill Sans"/>
              </a:rPr>
              <a:t> Forecast demand for period </a:t>
            </a:r>
            <a:r>
              <a:rPr lang="en-US" altLang="en-US" sz="2400" i="1" dirty="0">
                <a:latin typeface="Gill Sans"/>
              </a:rPr>
              <a:t>t+</a:t>
            </a:r>
            <a:r>
              <a:rPr lang="en-US" altLang="en-US" sz="2400" dirty="0">
                <a:latin typeface="Gill Sans"/>
              </a:rPr>
              <a:t>1 using the general equation</a:t>
            </a:r>
          </a:p>
          <a:p>
            <a:pPr marL="533400" indent="-533400">
              <a:lnSpc>
                <a:spcPct val="90000"/>
              </a:lnSpc>
              <a:buFont typeface="Monotype Sorts" pitchFamily="2" charset="2"/>
              <a:buAutoNum type="arabicPeriod"/>
            </a:pPr>
            <a:endParaRPr lang="en-US" altLang="en-US" sz="2400" u="sng" dirty="0">
              <a:solidFill>
                <a:schemeClr val="bg2"/>
              </a:solidFill>
              <a:latin typeface="Gill Sans"/>
            </a:endParaRPr>
          </a:p>
          <a:p>
            <a:pPr marL="533400" indent="-533400">
              <a:lnSpc>
                <a:spcPct val="90000"/>
              </a:lnSpc>
              <a:buFont typeface="Monotype Sorts" pitchFamily="2" charset="2"/>
              <a:buAutoNum type="arabicPeriod"/>
            </a:pPr>
            <a:r>
              <a:rPr lang="en-US" altLang="en-US" sz="2400" u="sng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"/>
              </a:rPr>
              <a:t>Estimate error:</a:t>
            </a:r>
            <a:r>
              <a:rPr lang="en-US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"/>
              </a:rPr>
              <a:t> </a:t>
            </a:r>
            <a:r>
              <a:rPr lang="en-US" altLang="en-US" sz="2400" dirty="0">
                <a:latin typeface="Gill Sans"/>
              </a:rPr>
              <a:t>Compute error E</a:t>
            </a:r>
            <a:r>
              <a:rPr lang="en-US" altLang="en-US" sz="2400" i="1" baseline="-25000" dirty="0">
                <a:latin typeface="Gill Sans"/>
              </a:rPr>
              <a:t>t+1</a:t>
            </a:r>
            <a:r>
              <a:rPr lang="en-US" altLang="en-US" sz="2400" dirty="0">
                <a:latin typeface="Gill Sans"/>
              </a:rPr>
              <a:t> = F</a:t>
            </a:r>
            <a:r>
              <a:rPr lang="en-US" altLang="en-US" sz="2400" i="1" baseline="-25000" dirty="0">
                <a:latin typeface="Gill Sans"/>
              </a:rPr>
              <a:t>t+1</a:t>
            </a:r>
            <a:r>
              <a:rPr lang="en-US" altLang="en-US" sz="2400" dirty="0">
                <a:latin typeface="Gill Sans"/>
              </a:rPr>
              <a:t>- D</a:t>
            </a:r>
            <a:r>
              <a:rPr lang="en-US" altLang="en-US" sz="2400" i="1" baseline="-25000" dirty="0">
                <a:latin typeface="Gill Sans"/>
              </a:rPr>
              <a:t>t+1</a:t>
            </a:r>
            <a:r>
              <a:rPr lang="en-US" altLang="en-US" sz="2400" dirty="0">
                <a:latin typeface="Gill Sans"/>
              </a:rPr>
              <a:t> </a:t>
            </a:r>
          </a:p>
          <a:p>
            <a:pPr marL="533400" indent="-533400">
              <a:lnSpc>
                <a:spcPct val="90000"/>
              </a:lnSpc>
              <a:buFont typeface="Monotype Sorts" pitchFamily="2" charset="2"/>
              <a:buAutoNum type="arabicPeriod"/>
            </a:pPr>
            <a:endParaRPr lang="en-US" altLang="en-US" sz="2400" u="sng" dirty="0">
              <a:solidFill>
                <a:schemeClr val="bg2"/>
              </a:solidFill>
              <a:latin typeface="Gill Sans"/>
            </a:endParaRPr>
          </a:p>
          <a:p>
            <a:pPr marL="533400" indent="-533400">
              <a:lnSpc>
                <a:spcPct val="90000"/>
              </a:lnSpc>
              <a:buFont typeface="Monotype Sorts" pitchFamily="2" charset="2"/>
              <a:buAutoNum type="arabicPeriod"/>
            </a:pPr>
            <a:r>
              <a:rPr lang="en-US" altLang="en-US" sz="2400" u="sng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"/>
              </a:rPr>
              <a:t>Modify estimates:</a:t>
            </a:r>
            <a:r>
              <a:rPr lang="en-US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"/>
              </a:rPr>
              <a:t> </a:t>
            </a:r>
            <a:r>
              <a:rPr lang="en-US" altLang="en-US" sz="2400" dirty="0">
                <a:latin typeface="Gill Sans"/>
              </a:rPr>
              <a:t>Modify the estimates of level (L</a:t>
            </a:r>
            <a:r>
              <a:rPr lang="en-US" altLang="en-US" sz="2400" i="1" baseline="-25000" dirty="0">
                <a:latin typeface="Gill Sans"/>
              </a:rPr>
              <a:t>t</a:t>
            </a:r>
            <a:r>
              <a:rPr lang="en-US" altLang="en-US" sz="2400" baseline="-25000" dirty="0">
                <a:latin typeface="Gill Sans"/>
              </a:rPr>
              <a:t>+1</a:t>
            </a:r>
            <a:r>
              <a:rPr lang="en-US" altLang="en-US" sz="2400" dirty="0">
                <a:latin typeface="Gill Sans"/>
              </a:rPr>
              <a:t>), trend (T</a:t>
            </a:r>
            <a:r>
              <a:rPr lang="en-US" altLang="en-US" sz="2400" i="1" baseline="-25000" dirty="0">
                <a:latin typeface="Gill Sans"/>
              </a:rPr>
              <a:t>t</a:t>
            </a:r>
            <a:r>
              <a:rPr lang="en-US" altLang="en-US" sz="2400" baseline="-25000" dirty="0">
                <a:latin typeface="Gill Sans"/>
              </a:rPr>
              <a:t>+1</a:t>
            </a:r>
            <a:r>
              <a:rPr lang="en-US" altLang="en-US" sz="2400" dirty="0">
                <a:latin typeface="Gill Sans"/>
              </a:rPr>
              <a:t>), and seasonal factor (S</a:t>
            </a:r>
            <a:r>
              <a:rPr lang="en-US" altLang="en-US" sz="2400" i="1" baseline="-25000" dirty="0">
                <a:latin typeface="Gill Sans"/>
              </a:rPr>
              <a:t>t+p</a:t>
            </a:r>
            <a:r>
              <a:rPr lang="en-US" altLang="en-US" sz="2400" baseline="-25000" dirty="0">
                <a:latin typeface="Gill Sans"/>
              </a:rPr>
              <a:t>+1</a:t>
            </a:r>
            <a:r>
              <a:rPr lang="en-US" altLang="en-US" sz="2400" dirty="0">
                <a:latin typeface="Gill Sans"/>
              </a:rPr>
              <a:t>), given the error E</a:t>
            </a:r>
            <a:r>
              <a:rPr lang="en-US" altLang="en-US" sz="2400" i="1" baseline="-25000" dirty="0">
                <a:latin typeface="Gill Sans"/>
              </a:rPr>
              <a:t>t</a:t>
            </a:r>
            <a:r>
              <a:rPr lang="en-US" altLang="en-US" sz="2400" baseline="-25000" dirty="0">
                <a:latin typeface="Gill Sans"/>
              </a:rPr>
              <a:t>+1</a:t>
            </a:r>
            <a:r>
              <a:rPr lang="en-US" altLang="en-US" sz="2400" dirty="0">
                <a:latin typeface="Gill Sans"/>
              </a:rPr>
              <a:t> in the forecast</a:t>
            </a:r>
          </a:p>
          <a:p>
            <a:pPr marL="533400" indent="-533400">
              <a:lnSpc>
                <a:spcPct val="90000"/>
              </a:lnSpc>
              <a:buFont typeface="Monotype Sorts" pitchFamily="2" charset="2"/>
              <a:buAutoNum type="arabicPeriod"/>
            </a:pPr>
            <a:endParaRPr lang="en-US" altLang="en-US" sz="2400" dirty="0">
              <a:latin typeface="Gill Sans"/>
            </a:endParaRPr>
          </a:p>
          <a:p>
            <a:pPr marL="533400" indent="-533400">
              <a:lnSpc>
                <a:spcPct val="90000"/>
              </a:lnSpc>
              <a:buFont typeface="Monotype Sorts" pitchFamily="2" charset="2"/>
              <a:buAutoNum type="arabicPeriod"/>
            </a:pPr>
            <a:r>
              <a:rPr lang="en-US" altLang="en-US" sz="2400" dirty="0">
                <a:latin typeface="Gill Sans"/>
              </a:rPr>
              <a:t>Repeat steps 2, 3, and 4 for each subsequent period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 Squared Error (MSE)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29621"/>
          </a:xfrm>
        </p:spPr>
        <p:txBody>
          <a:bodyPr/>
          <a:lstStyle/>
          <a:p>
            <a:pPr lvl="0">
              <a:buClr>
                <a:srgbClr val="FF00FF"/>
              </a:buClr>
            </a:pPr>
            <a:r>
              <a:rPr lang="en-US" altLang="en-US" b="1" dirty="0"/>
              <a:t>Forecast error = E</a:t>
            </a:r>
            <a:r>
              <a:rPr lang="en-US" altLang="en-US" b="1" baseline="-25000" dirty="0"/>
              <a:t>t</a:t>
            </a:r>
            <a:r>
              <a:rPr lang="en-US" altLang="en-US" b="1" dirty="0"/>
              <a:t> = F</a:t>
            </a:r>
            <a:r>
              <a:rPr lang="en-US" altLang="en-US" b="1" baseline="-25000" dirty="0"/>
              <a:t>t</a:t>
            </a:r>
            <a:r>
              <a:rPr lang="en-US" altLang="en-US" b="1" dirty="0"/>
              <a:t> - D</a:t>
            </a:r>
            <a:r>
              <a:rPr lang="en-US" altLang="en-US" b="1" baseline="-25000" dirty="0"/>
              <a:t>t</a:t>
            </a:r>
            <a:r>
              <a:rPr lang="en-US" altLang="en-US" b="1" dirty="0"/>
              <a:t>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Related to variance of forecast error:</a:t>
            </a:r>
          </a:p>
          <a:p>
            <a:pPr lvl="1"/>
            <a:r>
              <a:rPr lang="en-US" dirty="0" err="1" smtClean="0">
                <a:latin typeface="Times New Roman"/>
                <a:cs typeface="Times New Roman"/>
              </a:rPr>
              <a:t>Var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dirty="0" smtClean="0">
                <a:latin typeface="Times New Roman"/>
                <a:cs typeface="Times New Roman"/>
              </a:rPr>
              <a:t>) = E(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30000" dirty="0" smtClean="0">
                <a:latin typeface="Times New Roman"/>
                <a:cs typeface="Times New Roman"/>
              </a:rPr>
              <a:t> 2</a:t>
            </a:r>
            <a:r>
              <a:rPr lang="en-US" dirty="0" smtClean="0">
                <a:latin typeface="Times New Roman"/>
                <a:cs typeface="Times New Roman"/>
              </a:rPr>
              <a:t>) – E(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r>
              <a:rPr lang="en-US" baseline="30000" dirty="0" smtClean="0">
                <a:latin typeface="Times New Roman"/>
                <a:cs typeface="Times New Roman"/>
              </a:rPr>
              <a:t>2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If forecasts is </a:t>
            </a:r>
            <a:r>
              <a:rPr lang="en-US" dirty="0" smtClean="0">
                <a:solidFill>
                  <a:srgbClr val="800000"/>
                </a:solidFill>
                <a:latin typeface="Arial"/>
                <a:cs typeface="Arial"/>
              </a:rPr>
              <a:t>unbiased</a:t>
            </a:r>
            <a:r>
              <a:rPr lang="en-US" dirty="0" smtClean="0">
                <a:latin typeface="Arial"/>
                <a:cs typeface="Arial"/>
              </a:rPr>
              <a:t>,</a:t>
            </a:r>
            <a:r>
              <a:rPr lang="en-US" dirty="0" smtClean="0">
                <a:latin typeface="Times New Roman"/>
                <a:cs typeface="Times New Roman"/>
              </a:rPr>
              <a:t> E(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dirty="0" smtClean="0">
                <a:latin typeface="Times New Roman"/>
                <a:cs typeface="Times New Roman"/>
              </a:rPr>
              <a:t>) = 0</a:t>
            </a:r>
            <a:endParaRPr lang="en-US" dirty="0" smtClean="0"/>
          </a:p>
          <a:p>
            <a:r>
              <a:rPr lang="en-US" dirty="0" smtClean="0"/>
              <a:t>Penalizes large errors much more than small</a:t>
            </a:r>
          </a:p>
          <a:p>
            <a:r>
              <a:rPr lang="en-US" dirty="0" smtClean="0"/>
              <a:t>Appropriate for use when…</a:t>
            </a:r>
          </a:p>
          <a:p>
            <a:pPr lvl="1"/>
            <a:r>
              <a:rPr lang="en-US" dirty="0" smtClean="0"/>
              <a:t>Cost of large error &gt;&gt; cost of small error</a:t>
            </a:r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9047284"/>
              </p:ext>
            </p:extLst>
          </p:nvPr>
        </p:nvGraphicFramePr>
        <p:xfrm>
          <a:off x="3276600" y="2438400"/>
          <a:ext cx="1981200" cy="904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555" name="Equation" r:id="rId3" imgW="1003300" imgH="457200" progId="Equation.DSMT4">
                  <p:embed/>
                </p:oleObj>
              </mc:Choice>
              <mc:Fallback>
                <p:oleObj name="Equation" r:id="rId3" imgW="10033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2438400"/>
                        <a:ext cx="1981200" cy="904799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solidFill>
                          <a:schemeClr val="accent6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 smtClean="0"/>
              <a:t>7-</a:t>
            </a:r>
            <a:fld id="{83AFE101-69DB-47E0-8896-25B656A633EA}" type="slidenum">
              <a:rPr lang="en-US" altLang="en-US" smtClean="0"/>
              <a:pPr/>
              <a:t>32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52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 Absolute Deviation (MAD)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305800" cy="5334000"/>
          </a:xfrm>
        </p:spPr>
        <p:txBody>
          <a:bodyPr>
            <a:noAutofit/>
          </a:bodyPr>
          <a:lstStyle/>
          <a:p>
            <a:r>
              <a:rPr lang="en-US" sz="2800" dirty="0" smtClean="0"/>
              <a:t>Absolute deviation in period t:</a:t>
            </a:r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Mean absolute deviation (MAD):</a:t>
            </a:r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Good measure if cost of error is proportional to magnitude of error</a:t>
            </a:r>
          </a:p>
          <a:p>
            <a:r>
              <a:rPr lang="en-US" sz="2800" dirty="0" smtClean="0"/>
              <a:t>Better than MSE if forecast error does not have symmetric distribution</a:t>
            </a:r>
            <a:endParaRPr lang="en-US" altLang="en-US" dirty="0">
              <a:latin typeface="Symbol" pitchFamily="18" charset="2"/>
            </a:endParaRP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0953675"/>
              </p:ext>
            </p:extLst>
          </p:nvPr>
        </p:nvGraphicFramePr>
        <p:xfrm>
          <a:off x="3048000" y="3429000"/>
          <a:ext cx="2169074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604" name="Equation" r:id="rId3" imgW="1003300" imgH="457200" progId="Equation.DSMT4">
                  <p:embed/>
                </p:oleObj>
              </mc:Choice>
              <mc:Fallback>
                <p:oleObj name="Equation" r:id="rId3" imgW="10033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3429000"/>
                        <a:ext cx="2169074" cy="99060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solidFill>
                          <a:schemeClr val="accent6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5248052"/>
              </p:ext>
            </p:extLst>
          </p:nvPr>
        </p:nvGraphicFramePr>
        <p:xfrm>
          <a:off x="3328988" y="2043113"/>
          <a:ext cx="1343025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605" name="Equation" r:id="rId5" imgW="596880" imgH="253800" progId="Equation.DSMT4">
                  <p:embed/>
                </p:oleObj>
              </mc:Choice>
              <mc:Fallback>
                <p:oleObj name="Equation" r:id="rId5" imgW="5968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8988" y="2043113"/>
                        <a:ext cx="1343025" cy="573087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solidFill>
                          <a:schemeClr val="accent6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 smtClean="0"/>
              <a:t>7-</a:t>
            </a:r>
            <a:fld id="{83AFE101-69DB-47E0-8896-25B656A633EA}" type="slidenum">
              <a:rPr lang="en-US" altLang="en-US" smtClean="0"/>
              <a:pPr/>
              <a:t>33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97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MAD and 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001000" cy="4953000"/>
          </a:xfrm>
        </p:spPr>
        <p:txBody>
          <a:bodyPr/>
          <a:lstStyle/>
          <a:p>
            <a:r>
              <a:rPr lang="en-US" dirty="0" smtClean="0"/>
              <a:t>MAD can be used to estimate SD (standard deviation) of random component of demand (or whatever parameter is being forecast):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(And usually we assume mean of random component = 0)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0809203"/>
              </p:ext>
            </p:extLst>
          </p:nvPr>
        </p:nvGraphicFramePr>
        <p:xfrm>
          <a:off x="2971800" y="2971800"/>
          <a:ext cx="2350420" cy="4700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603" name="Equation" r:id="rId3" imgW="889000" imgH="177800" progId="Equation.DSMT4">
                  <p:embed/>
                </p:oleObj>
              </mc:Choice>
              <mc:Fallback>
                <p:oleObj name="Equation" r:id="rId3" imgW="8890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71800" y="2971800"/>
                        <a:ext cx="2350420" cy="470084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solidFill>
                          <a:schemeClr val="accent6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 smtClean="0"/>
              <a:t>7-</a:t>
            </a:r>
            <a:fld id="{83AFE101-69DB-47E0-8896-25B656A633EA}" type="slidenum">
              <a:rPr lang="en-US" altLang="en-US" smtClean="0"/>
              <a:pPr/>
              <a:t>34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86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772400" cy="990600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Mean Absolute Percentage Error (MAPE)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MAD gives error in same units as demand</a:t>
            </a:r>
          </a:p>
          <a:p>
            <a:r>
              <a:rPr lang="en-US" dirty="0" smtClean="0"/>
              <a:t>This can be misleading:</a:t>
            </a:r>
          </a:p>
          <a:p>
            <a:pPr lvl="1"/>
            <a:r>
              <a:rPr lang="en-US" i="1" dirty="0" smtClean="0">
                <a:latin typeface="Times New Roman"/>
                <a:cs typeface="Times New Roman"/>
              </a:rPr>
              <a:t>D</a:t>
            </a:r>
            <a:r>
              <a:rPr lang="en-US" dirty="0" smtClean="0"/>
              <a:t> = 10, </a:t>
            </a:r>
            <a:r>
              <a:rPr lang="en-US" i="1" dirty="0" smtClean="0">
                <a:latin typeface="Times New Roman"/>
                <a:cs typeface="Times New Roman"/>
              </a:rPr>
              <a:t>F</a:t>
            </a:r>
            <a:r>
              <a:rPr lang="en-US" dirty="0" smtClean="0"/>
              <a:t> = 5                   =&gt; MAD = 5</a:t>
            </a:r>
          </a:p>
          <a:p>
            <a:pPr lvl="1"/>
            <a:r>
              <a:rPr lang="en-US" i="1" dirty="0">
                <a:latin typeface="Times New Roman"/>
                <a:cs typeface="Times New Roman"/>
              </a:rPr>
              <a:t>D</a:t>
            </a:r>
            <a:r>
              <a:rPr lang="en-US" dirty="0" smtClean="0"/>
              <a:t> = 10,000, </a:t>
            </a:r>
            <a:r>
              <a:rPr lang="en-US" i="1" dirty="0" smtClean="0">
                <a:latin typeface="Times New Roman"/>
                <a:cs typeface="Times New Roman"/>
              </a:rPr>
              <a:t>F</a:t>
            </a:r>
            <a:r>
              <a:rPr lang="en-US" dirty="0" smtClean="0"/>
              <a:t> = 10,010   =&gt; MAD = 10</a:t>
            </a:r>
          </a:p>
          <a:p>
            <a:r>
              <a:rPr lang="en-US" dirty="0" smtClean="0"/>
              <a:t>MAPE expresses error as %: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Useful for seasonal demands</a:t>
            </a:r>
            <a:endParaRPr lang="en-US" dirty="0"/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6951534"/>
              </p:ext>
            </p:extLst>
          </p:nvPr>
        </p:nvGraphicFramePr>
        <p:xfrm>
          <a:off x="2438400" y="3810000"/>
          <a:ext cx="2849074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627" name="Equation" r:id="rId3" imgW="1333500" imgH="457200" progId="Equation.DSMT4">
                  <p:embed/>
                </p:oleObj>
              </mc:Choice>
              <mc:Fallback>
                <p:oleObj name="Equation" r:id="rId3" imgW="13335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3810000"/>
                        <a:ext cx="2849074" cy="97790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solidFill>
                          <a:schemeClr val="accent6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 smtClean="0"/>
              <a:t>7-</a:t>
            </a:r>
            <a:fld id="{83AFE101-69DB-47E0-8896-25B656A633EA}" type="slidenum">
              <a:rPr lang="en-US" altLang="en-US" smtClean="0"/>
              <a:pPr/>
              <a:t>35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80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7-</a:t>
            </a:r>
            <a:fld id="{17EB9AB6-EBB7-4A0A-BF1A-772077C15EB1}" type="slidenum">
              <a:rPr lang="en-US" altLang="en-US"/>
              <a:pPr/>
              <a:t>36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Moving Average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610600" cy="5334000"/>
          </a:xfrm>
        </p:spPr>
        <p:txBody>
          <a:bodyPr/>
          <a:lstStyle/>
          <a:p>
            <a:r>
              <a:rPr lang="en-US" altLang="en-US" sz="2200" dirty="0"/>
              <a:t>Used when demand has no observable trend or seasonality</a:t>
            </a:r>
          </a:p>
          <a:p>
            <a:r>
              <a:rPr lang="en-US" altLang="en-US" sz="2200" dirty="0"/>
              <a:t>Systematic component of demand = </a:t>
            </a:r>
            <a:r>
              <a:rPr lang="en-US" altLang="en-US" sz="2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level</a:t>
            </a:r>
          </a:p>
          <a:p>
            <a:r>
              <a:rPr lang="en-US" altLang="en-US" sz="2200" dirty="0"/>
              <a:t>The level in period t is the average demand over the last N periods (</a:t>
            </a:r>
            <a:r>
              <a:rPr lang="en-US" altLang="en-US" sz="2200" i="1" dirty="0"/>
              <a:t>the N-period moving average</a:t>
            </a:r>
            <a:r>
              <a:rPr lang="en-US" altLang="en-US" sz="2200" dirty="0"/>
              <a:t>)</a:t>
            </a:r>
          </a:p>
          <a:p>
            <a:r>
              <a:rPr lang="en-US" altLang="en-US" sz="2200" dirty="0"/>
              <a:t>Current forecast for all future periods is the same and is based on the current estimate of the level</a:t>
            </a:r>
          </a:p>
          <a:p>
            <a:pPr>
              <a:buFont typeface="Monotype Sorts" pitchFamily="2" charset="2"/>
              <a:buNone/>
            </a:pPr>
            <a:r>
              <a:rPr lang="en-US" altLang="en-US" sz="2200" dirty="0"/>
              <a:t>	 </a:t>
            </a:r>
          </a:p>
          <a:p>
            <a:pPr>
              <a:buFont typeface="Monotype Sorts" pitchFamily="2" charset="2"/>
              <a:buNone/>
            </a:pPr>
            <a:r>
              <a:rPr lang="en-US" altLang="en-US" sz="2200" dirty="0"/>
              <a:t>	</a:t>
            </a:r>
          </a:p>
          <a:p>
            <a:pPr>
              <a:buFont typeface="Monotype Sorts" pitchFamily="2" charset="2"/>
              <a:buNone/>
            </a:pPr>
            <a:r>
              <a:rPr lang="en-US" altLang="en-US" sz="2200" dirty="0"/>
              <a:t>			F</a:t>
            </a:r>
            <a:r>
              <a:rPr lang="en-US" altLang="en-US" sz="2200" baseline="-25000" dirty="0"/>
              <a:t>t+1</a:t>
            </a:r>
            <a:r>
              <a:rPr lang="en-US" altLang="en-US" sz="2200" dirty="0"/>
              <a:t> = L</a:t>
            </a:r>
            <a:r>
              <a:rPr lang="en-US" altLang="en-US" sz="2200" baseline="-25000" dirty="0"/>
              <a:t>t</a:t>
            </a:r>
            <a:r>
              <a:rPr lang="en-US" altLang="en-US" sz="2200" dirty="0"/>
              <a:t> and </a:t>
            </a:r>
            <a:r>
              <a:rPr lang="en-US" altLang="en-US" sz="2200" dirty="0" err="1"/>
              <a:t>F</a:t>
            </a:r>
            <a:r>
              <a:rPr lang="en-US" altLang="en-US" sz="2200" baseline="-25000" dirty="0" err="1"/>
              <a:t>t+n</a:t>
            </a:r>
            <a:r>
              <a:rPr lang="en-US" altLang="en-US" sz="2200" dirty="0"/>
              <a:t> = L</a:t>
            </a:r>
            <a:r>
              <a:rPr lang="en-US" altLang="en-US" sz="2200" baseline="-25000" dirty="0"/>
              <a:t>t</a:t>
            </a:r>
            <a:r>
              <a:rPr lang="en-US" altLang="en-US" sz="2200" dirty="0"/>
              <a:t> </a:t>
            </a:r>
          </a:p>
          <a:p>
            <a:r>
              <a:rPr lang="en-US" altLang="en-US" sz="2200" dirty="0" smtClean="0"/>
              <a:t>After </a:t>
            </a:r>
            <a:r>
              <a:rPr lang="en-US" altLang="en-US" sz="2200" dirty="0"/>
              <a:t>observing the demand for period </a:t>
            </a:r>
            <a:r>
              <a:rPr lang="en-US" altLang="en-US" sz="2200" i="1" dirty="0">
                <a:latin typeface="Times New Roman" pitchFamily="18" charset="0"/>
              </a:rPr>
              <a:t>t</a:t>
            </a:r>
            <a:r>
              <a:rPr lang="en-US" altLang="en-US" sz="2200" dirty="0">
                <a:latin typeface="Times New Roman" pitchFamily="18" charset="0"/>
              </a:rPr>
              <a:t>+1</a:t>
            </a:r>
            <a:r>
              <a:rPr lang="en-US" altLang="en-US" sz="2200" dirty="0"/>
              <a:t>, revise the estimates as follows:</a:t>
            </a:r>
          </a:p>
          <a:p>
            <a:pPr>
              <a:buFont typeface="Monotype Sorts" pitchFamily="2" charset="2"/>
              <a:buNone/>
            </a:pPr>
            <a:r>
              <a:rPr lang="en-US" altLang="en-US" sz="2200" dirty="0"/>
              <a:t>	 </a:t>
            </a:r>
          </a:p>
          <a:p>
            <a:pPr>
              <a:buFont typeface="Monotype Sorts" pitchFamily="2" charset="2"/>
              <a:buNone/>
            </a:pPr>
            <a:r>
              <a:rPr lang="en-US" altLang="en-US" sz="2200" dirty="0"/>
              <a:t>			</a:t>
            </a:r>
            <a:r>
              <a:rPr lang="en-US" altLang="en-US" sz="2200" dirty="0" err="1"/>
              <a:t>F</a:t>
            </a:r>
            <a:r>
              <a:rPr lang="en-US" altLang="en-US" sz="2200" baseline="-25000" dirty="0" err="1"/>
              <a:t>t+n</a:t>
            </a:r>
            <a:r>
              <a:rPr lang="en-US" altLang="en-US" sz="2200" dirty="0"/>
              <a:t> = L</a:t>
            </a:r>
            <a:r>
              <a:rPr lang="en-US" altLang="en-US" sz="2200" baseline="-25000" dirty="0"/>
              <a:t>t+1</a:t>
            </a:r>
            <a:r>
              <a:rPr lang="en-US" altLang="en-US" sz="2200" dirty="0"/>
              <a:t> </a:t>
            </a:r>
          </a:p>
        </p:txBody>
      </p:sp>
      <p:graphicFrame>
        <p:nvGraphicFramePr>
          <p:cNvPr id="10854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6824658"/>
              </p:ext>
            </p:extLst>
          </p:nvPr>
        </p:nvGraphicFramePr>
        <p:xfrm>
          <a:off x="2493232" y="3657601"/>
          <a:ext cx="1773967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942" name="Equation" r:id="rId3" imgW="914400" imgH="431640" progId="Equation.DSMT4">
                  <p:embed/>
                </p:oleObj>
              </mc:Choice>
              <mc:Fallback>
                <p:oleObj name="Equation" r:id="rId3" imgW="914400" imgH="4316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3232" y="3657601"/>
                        <a:ext cx="1773967" cy="83820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solidFill>
                          <a:schemeClr val="accent6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4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8341082"/>
              </p:ext>
            </p:extLst>
          </p:nvPr>
        </p:nvGraphicFramePr>
        <p:xfrm>
          <a:off x="2286000" y="5257800"/>
          <a:ext cx="3406775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943" name="Equation" r:id="rId5" imgW="1701720" imgH="393480" progId="Equation.DSMT4">
                  <p:embed/>
                </p:oleObj>
              </mc:Choice>
              <mc:Fallback>
                <p:oleObj name="Equation" r:id="rId5" imgW="1701720" imgH="39348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5257800"/>
                        <a:ext cx="3406775" cy="788988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solidFill>
                          <a:schemeClr val="accent6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Moving Average Example</a:t>
            </a:r>
          </a:p>
        </p:txBody>
      </p:sp>
      <p:sp>
        <p:nvSpPr>
          <p:cNvPr id="47106" name="Content Placeholder 1"/>
          <p:cNvSpPr>
            <a:spLocks noGrp="1"/>
          </p:cNvSpPr>
          <p:nvPr>
            <p:ph idx="1"/>
          </p:nvPr>
        </p:nvSpPr>
        <p:spPr>
          <a:xfrm>
            <a:off x="304800" y="1371600"/>
            <a:ext cx="8610600" cy="4953000"/>
          </a:xfrm>
        </p:spPr>
        <p:txBody>
          <a:bodyPr/>
          <a:lstStyle/>
          <a:p>
            <a:r>
              <a:rPr lang="en-US" dirty="0" smtClean="0"/>
              <a:t>Weekly demand of milk over past 4 weeks:             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baseline="-25000" dirty="0" smtClean="0"/>
              <a:t>1</a:t>
            </a:r>
            <a:r>
              <a:rPr lang="en-US" i="1" dirty="0" smtClean="0"/>
              <a:t> = </a:t>
            </a:r>
            <a:r>
              <a:rPr lang="en-US" dirty="0" smtClean="0"/>
              <a:t>120,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baseline="-25000" dirty="0" smtClean="0"/>
              <a:t>2</a:t>
            </a:r>
            <a:r>
              <a:rPr lang="en-US" i="1" dirty="0" smtClean="0"/>
              <a:t> = </a:t>
            </a:r>
            <a:r>
              <a:rPr lang="en-US" dirty="0" smtClean="0"/>
              <a:t>127,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baseline="-25000" dirty="0" smtClean="0"/>
              <a:t>3</a:t>
            </a:r>
            <a:r>
              <a:rPr lang="en-US" i="1" dirty="0" smtClean="0"/>
              <a:t> = </a:t>
            </a:r>
            <a:r>
              <a:rPr lang="en-US" dirty="0" smtClean="0"/>
              <a:t>114,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baseline="-25000" dirty="0" smtClean="0"/>
              <a:t>4</a:t>
            </a:r>
            <a:r>
              <a:rPr lang="en-US" i="1" dirty="0" smtClean="0"/>
              <a:t> = </a:t>
            </a:r>
            <a:r>
              <a:rPr lang="en-US" dirty="0" smtClean="0"/>
              <a:t>122</a:t>
            </a:r>
          </a:p>
          <a:p>
            <a:endParaRPr lang="en-US" dirty="0" smtClean="0"/>
          </a:p>
          <a:p>
            <a:r>
              <a:rPr lang="en-US" dirty="0" smtClean="0"/>
              <a:t>Forecast for Period 5 using 4-week MA</a:t>
            </a:r>
          </a:p>
          <a:p>
            <a:pPr marL="0" indent="0" fontAlgn="auto">
              <a:lnSpc>
                <a:spcPct val="110000"/>
              </a:lnSpc>
              <a:spcBef>
                <a:spcPts val="0"/>
              </a:spcBef>
              <a:buFont typeface="Arial"/>
              <a:buNone/>
              <a:defRPr/>
            </a:pPr>
            <a:r>
              <a:rPr lang="en-US" sz="2600" i="1" dirty="0" smtClean="0">
                <a:latin typeface="Times New Roman"/>
                <a:cs typeface="Times New Roman"/>
              </a:rPr>
              <a:t>	</a:t>
            </a:r>
          </a:p>
          <a:p>
            <a:pPr marL="0" indent="0" fontAlgn="auto">
              <a:lnSpc>
                <a:spcPct val="110000"/>
              </a:lnSpc>
              <a:spcBef>
                <a:spcPts val="0"/>
              </a:spcBef>
              <a:buFont typeface="Arial"/>
              <a:buNone/>
              <a:defRPr/>
            </a:pPr>
            <a:r>
              <a:rPr lang="en-US" sz="2600" i="1" dirty="0">
                <a:latin typeface="Times New Roman"/>
                <a:cs typeface="Times New Roman"/>
              </a:rPr>
              <a:t>	</a:t>
            </a:r>
            <a:r>
              <a:rPr lang="en-US" sz="2600" i="1" dirty="0" smtClean="0">
                <a:latin typeface="Times New Roman"/>
                <a:cs typeface="Times New Roman"/>
              </a:rPr>
              <a:t>	</a:t>
            </a:r>
            <a:r>
              <a:rPr lang="en-US" sz="2600" b="1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L</a:t>
            </a:r>
            <a:r>
              <a:rPr lang="en-US" sz="2600" b="1" baseline="-25000" dirty="0" smtClean="0">
                <a:solidFill>
                  <a:schemeClr val="tx1"/>
                </a:solidFill>
                <a:cs typeface="Times New Roman"/>
              </a:rPr>
              <a:t>4</a:t>
            </a:r>
            <a:r>
              <a:rPr lang="en-US" sz="2600" i="1" dirty="0">
                <a:cs typeface="Times New Roman"/>
              </a:rPr>
              <a:t>	= </a:t>
            </a:r>
            <a:r>
              <a:rPr lang="en-US" sz="2600" i="1" dirty="0">
                <a:latin typeface="Times New Roman"/>
                <a:cs typeface="Times New Roman"/>
              </a:rPr>
              <a:t> </a:t>
            </a:r>
            <a:r>
              <a:rPr lang="en-US" sz="2600" dirty="0">
                <a:cs typeface="Times New Roman"/>
              </a:rPr>
              <a:t>(</a:t>
            </a:r>
            <a:r>
              <a:rPr lang="en-US" sz="2600" i="1" dirty="0">
                <a:latin typeface="Times New Roman"/>
                <a:cs typeface="Times New Roman"/>
              </a:rPr>
              <a:t>D</a:t>
            </a:r>
            <a:r>
              <a:rPr lang="en-US" sz="2600" baseline="-25000" dirty="0"/>
              <a:t>4</a:t>
            </a:r>
            <a:r>
              <a:rPr lang="en-US" sz="2600" dirty="0"/>
              <a:t> + </a:t>
            </a:r>
            <a:r>
              <a:rPr lang="en-US" sz="2600" i="1" dirty="0">
                <a:latin typeface="Times New Roman"/>
                <a:cs typeface="Times New Roman"/>
              </a:rPr>
              <a:t>D</a:t>
            </a:r>
            <a:r>
              <a:rPr lang="en-US" sz="2600" baseline="-25000" dirty="0"/>
              <a:t>3</a:t>
            </a:r>
            <a:r>
              <a:rPr lang="en-US" sz="2600" dirty="0"/>
              <a:t> + </a:t>
            </a:r>
            <a:r>
              <a:rPr lang="en-US" sz="2600" i="1" dirty="0">
                <a:latin typeface="Times New Roman"/>
                <a:cs typeface="Times New Roman"/>
              </a:rPr>
              <a:t>D</a:t>
            </a:r>
            <a:r>
              <a:rPr lang="en-US" sz="2600" baseline="-25000" dirty="0"/>
              <a:t>2</a:t>
            </a:r>
            <a:r>
              <a:rPr lang="en-US" sz="2600" dirty="0"/>
              <a:t> + </a:t>
            </a:r>
            <a:r>
              <a:rPr lang="en-US" sz="2600" i="1" dirty="0">
                <a:latin typeface="Times New Roman"/>
                <a:cs typeface="Times New Roman"/>
              </a:rPr>
              <a:t>D</a:t>
            </a:r>
            <a:r>
              <a:rPr lang="en-US" sz="2600" baseline="-25000" dirty="0"/>
              <a:t>1</a:t>
            </a:r>
            <a:r>
              <a:rPr lang="en-US" sz="2600" dirty="0"/>
              <a:t>)/4</a:t>
            </a:r>
            <a:r>
              <a:rPr lang="en-US" sz="2600" i="1" dirty="0"/>
              <a:t> </a:t>
            </a:r>
          </a:p>
          <a:p>
            <a:pPr marL="0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sz="2600" i="1" dirty="0"/>
              <a:t>		</a:t>
            </a:r>
            <a:r>
              <a:rPr lang="en-US" sz="2600" i="1" dirty="0" smtClean="0"/>
              <a:t>	= </a:t>
            </a:r>
            <a:r>
              <a:rPr lang="en-US" sz="2600" dirty="0"/>
              <a:t>(122 + 114 + 127 + 120)/4 = </a:t>
            </a:r>
            <a:r>
              <a:rPr lang="en-US" sz="2600" b="1" dirty="0">
                <a:solidFill>
                  <a:schemeClr val="tx1"/>
                </a:solidFill>
              </a:rPr>
              <a:t>120.75</a:t>
            </a:r>
            <a:endParaRPr lang="en-US" sz="1700" b="1" dirty="0">
              <a:solidFill>
                <a:schemeClr val="tx1"/>
              </a:solidFill>
            </a:endParaRPr>
          </a:p>
          <a:p>
            <a:pPr marL="0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lang="en-US" sz="1600" dirty="0"/>
          </a:p>
          <a:p>
            <a:pPr marL="0" lvl="1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sz="2600" i="1" dirty="0">
                <a:latin typeface="Times New Roman"/>
                <a:cs typeface="Times New Roman"/>
              </a:rPr>
              <a:t>	</a:t>
            </a:r>
            <a:r>
              <a:rPr lang="en-US" sz="2600" i="1" dirty="0" smtClean="0">
                <a:latin typeface="Times New Roman"/>
                <a:cs typeface="Times New Roman"/>
              </a:rPr>
              <a:t>	</a:t>
            </a:r>
          </a:p>
          <a:p>
            <a:pPr marL="0" lvl="1" indent="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sz="2600" i="1" dirty="0">
                <a:latin typeface="Times New Roman"/>
                <a:cs typeface="Times New Roman"/>
              </a:rPr>
              <a:t>	</a:t>
            </a:r>
            <a:r>
              <a:rPr lang="en-US" sz="2600" i="1" dirty="0" smtClean="0">
                <a:latin typeface="Times New Roman"/>
                <a:cs typeface="Times New Roman"/>
              </a:rPr>
              <a:t>	</a:t>
            </a:r>
            <a:r>
              <a:rPr lang="en-US" sz="2600" i="1" dirty="0" smtClean="0">
                <a:solidFill>
                  <a:schemeClr val="tx2"/>
                </a:solidFill>
                <a:latin typeface="Times New Roman"/>
                <a:cs typeface="Times New Roman"/>
              </a:rPr>
              <a:t>F</a:t>
            </a:r>
            <a:r>
              <a:rPr lang="en-US" sz="2600" baseline="-25000" dirty="0" smtClean="0">
                <a:solidFill>
                  <a:schemeClr val="tx2"/>
                </a:solidFill>
              </a:rPr>
              <a:t>5</a:t>
            </a:r>
            <a:r>
              <a:rPr lang="en-US" sz="2600" dirty="0" smtClean="0">
                <a:solidFill>
                  <a:schemeClr val="tx2"/>
                </a:solidFill>
              </a:rPr>
              <a:t> </a:t>
            </a:r>
            <a:r>
              <a:rPr lang="en-US" sz="2600" dirty="0">
                <a:solidFill>
                  <a:schemeClr val="tx2"/>
                </a:solidFill>
              </a:rPr>
              <a:t>= </a:t>
            </a:r>
            <a:r>
              <a:rPr lang="en-US" sz="2600" i="1" dirty="0">
                <a:solidFill>
                  <a:schemeClr val="tx2"/>
                </a:solidFill>
                <a:latin typeface="Times New Roman"/>
                <a:cs typeface="Times New Roman"/>
              </a:rPr>
              <a:t>L</a:t>
            </a:r>
            <a:r>
              <a:rPr lang="en-US" sz="2600" baseline="-25000" dirty="0">
                <a:solidFill>
                  <a:schemeClr val="tx2"/>
                </a:solidFill>
              </a:rPr>
              <a:t>4</a:t>
            </a:r>
            <a:r>
              <a:rPr lang="en-US" sz="2600" dirty="0">
                <a:solidFill>
                  <a:schemeClr val="tx2"/>
                </a:solidFill>
              </a:rPr>
              <a:t> = 120.75 gallons</a:t>
            </a:r>
            <a:endParaRPr lang="en-US" sz="1700" dirty="0">
              <a:solidFill>
                <a:schemeClr val="tx2"/>
              </a:solidFill>
            </a:endParaRPr>
          </a:p>
          <a:p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 dirty="0" smtClean="0"/>
              <a:t>7-</a:t>
            </a:r>
            <a:fld id="{83AFE101-69DB-47E0-8896-25B656A633EA}" type="slidenum">
              <a:rPr lang="en-US" altLang="en-US" smtClean="0"/>
              <a:pPr/>
              <a:t>37</a:t>
            </a:fld>
            <a:endParaRPr lang="en-US" altLang="en-US" sz="1400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53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Moving Average Example</a:t>
            </a:r>
          </a:p>
        </p:txBody>
      </p:sp>
      <p:sp>
        <p:nvSpPr>
          <p:cNvPr id="47106" name="Content Placeholder 1"/>
          <p:cNvSpPr>
            <a:spLocks noGrp="1"/>
          </p:cNvSpPr>
          <p:nvPr>
            <p:ph idx="1"/>
          </p:nvPr>
        </p:nvSpPr>
        <p:spPr>
          <a:xfrm>
            <a:off x="381000" y="1371600"/>
            <a:ext cx="8305800" cy="5105400"/>
          </a:xfrm>
        </p:spPr>
        <p:txBody>
          <a:bodyPr/>
          <a:lstStyle/>
          <a:p>
            <a:r>
              <a:rPr lang="en-US" dirty="0" smtClean="0"/>
              <a:t>Suppose Period-5 demand turns out to be 125 gallons</a:t>
            </a:r>
          </a:p>
          <a:p>
            <a:r>
              <a:rPr lang="en-US" dirty="0" smtClean="0"/>
              <a:t>What is forecast error? What is estimate for Period 6?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 	 </a:t>
            </a:r>
            <a:r>
              <a:rPr lang="en-US" sz="2600" b="1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E</a:t>
            </a:r>
            <a:r>
              <a:rPr lang="en-US" sz="2600" b="1" baseline="-25000" dirty="0" smtClean="0">
                <a:solidFill>
                  <a:schemeClr val="tx1"/>
                </a:solidFill>
              </a:rPr>
              <a:t>5</a:t>
            </a:r>
            <a:r>
              <a:rPr lang="en-US" sz="2600" dirty="0" smtClean="0"/>
              <a:t> = </a:t>
            </a:r>
            <a:r>
              <a:rPr lang="en-US" sz="2600" i="1" dirty="0" smtClean="0">
                <a:latin typeface="Times New Roman"/>
                <a:cs typeface="Times New Roman"/>
              </a:rPr>
              <a:t>F</a:t>
            </a:r>
            <a:r>
              <a:rPr lang="en-US" sz="2600" baseline="-25000" dirty="0" smtClean="0"/>
              <a:t>5</a:t>
            </a:r>
            <a:r>
              <a:rPr lang="en-US" sz="2600" dirty="0" smtClean="0"/>
              <a:t> – </a:t>
            </a:r>
            <a:r>
              <a:rPr lang="en-US" sz="2600" i="1" dirty="0" smtClean="0">
                <a:latin typeface="Times New Roman"/>
                <a:cs typeface="Times New Roman"/>
              </a:rPr>
              <a:t>D</a:t>
            </a:r>
            <a:r>
              <a:rPr lang="en-US" sz="2600" baseline="-25000" dirty="0" smtClean="0"/>
              <a:t>5</a:t>
            </a:r>
            <a:r>
              <a:rPr lang="en-US" sz="2600" dirty="0" smtClean="0"/>
              <a:t> = 125 – 120.75 = </a:t>
            </a:r>
            <a:r>
              <a:rPr lang="en-US" sz="2600" b="1" dirty="0" smtClean="0">
                <a:solidFill>
                  <a:schemeClr val="tx1"/>
                </a:solidFill>
              </a:rPr>
              <a:t>4.25</a:t>
            </a: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>		 </a:t>
            </a:r>
          </a:p>
          <a:p>
            <a:pPr marL="0" indent="0">
              <a:buNone/>
            </a:pPr>
            <a:r>
              <a:rPr lang="en-US" sz="2600" i="1" dirty="0">
                <a:latin typeface="Times New Roman"/>
                <a:cs typeface="Times New Roman"/>
              </a:rPr>
              <a:t>	</a:t>
            </a:r>
            <a:r>
              <a:rPr lang="en-US" sz="2600" i="1" dirty="0" smtClean="0">
                <a:latin typeface="Times New Roman"/>
                <a:cs typeface="Times New Roman"/>
              </a:rPr>
              <a:t>	</a:t>
            </a:r>
            <a:r>
              <a:rPr lang="en-US" sz="2600" b="1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L</a:t>
            </a:r>
            <a:r>
              <a:rPr lang="en-US" sz="2600" b="1" baseline="-25000" dirty="0" smtClean="0">
                <a:solidFill>
                  <a:schemeClr val="tx1"/>
                </a:solidFill>
              </a:rPr>
              <a:t>6</a:t>
            </a:r>
            <a:r>
              <a:rPr lang="en-US" sz="2600" dirty="0" smtClean="0">
                <a:solidFill>
                  <a:schemeClr val="tx1"/>
                </a:solidFill>
              </a:rPr>
              <a:t> </a:t>
            </a:r>
            <a:r>
              <a:rPr lang="en-US" sz="2600" dirty="0"/>
              <a:t>= (</a:t>
            </a:r>
            <a:r>
              <a:rPr lang="en-US" sz="2600" i="1" dirty="0">
                <a:latin typeface="Times New Roman"/>
                <a:cs typeface="Times New Roman"/>
              </a:rPr>
              <a:t>D</a:t>
            </a:r>
            <a:r>
              <a:rPr lang="en-US" sz="2600" baseline="-25000" dirty="0"/>
              <a:t>5</a:t>
            </a:r>
            <a:r>
              <a:rPr lang="en-US" sz="2600" dirty="0"/>
              <a:t> + </a:t>
            </a:r>
            <a:r>
              <a:rPr lang="en-US" sz="2600" i="1" dirty="0">
                <a:latin typeface="Times New Roman"/>
                <a:cs typeface="Times New Roman"/>
              </a:rPr>
              <a:t>D</a:t>
            </a:r>
            <a:r>
              <a:rPr lang="en-US" sz="2600" baseline="-25000" dirty="0"/>
              <a:t>4</a:t>
            </a:r>
            <a:r>
              <a:rPr lang="en-US" sz="2600" dirty="0"/>
              <a:t> + </a:t>
            </a:r>
            <a:r>
              <a:rPr lang="en-US" sz="2600" i="1" dirty="0">
                <a:latin typeface="Times New Roman"/>
                <a:cs typeface="Times New Roman"/>
              </a:rPr>
              <a:t>D</a:t>
            </a:r>
            <a:r>
              <a:rPr lang="en-US" sz="2600" baseline="-25000" dirty="0"/>
              <a:t>3</a:t>
            </a:r>
            <a:r>
              <a:rPr lang="en-US" sz="2600" dirty="0"/>
              <a:t> + </a:t>
            </a:r>
            <a:r>
              <a:rPr lang="en-US" sz="2600" i="1" dirty="0">
                <a:latin typeface="Times New Roman"/>
                <a:cs typeface="Times New Roman"/>
              </a:rPr>
              <a:t>D</a:t>
            </a:r>
            <a:r>
              <a:rPr lang="en-US" sz="2600" baseline="-25000" dirty="0"/>
              <a:t>2</a:t>
            </a:r>
            <a:r>
              <a:rPr lang="en-US" sz="2600" dirty="0"/>
              <a:t>)/4</a:t>
            </a:r>
          </a:p>
          <a:p>
            <a:pPr marL="0" lvl="1" indent="0" fontAlgn="auto">
              <a:lnSpc>
                <a:spcPct val="110000"/>
              </a:lnSpc>
              <a:spcBef>
                <a:spcPts val="0"/>
              </a:spcBef>
              <a:buFont typeface="Arial"/>
              <a:buNone/>
              <a:defRPr/>
            </a:pPr>
            <a:r>
              <a:rPr lang="en-US" sz="2600" dirty="0"/>
              <a:t>	</a:t>
            </a:r>
            <a:r>
              <a:rPr lang="en-US" sz="2600" dirty="0" smtClean="0"/>
              <a:t>	</a:t>
            </a:r>
            <a:r>
              <a:rPr lang="en-US" sz="2600" dirty="0"/>
              <a:t> </a:t>
            </a:r>
            <a:r>
              <a:rPr lang="en-US" sz="2600" dirty="0" smtClean="0"/>
              <a:t>    = </a:t>
            </a:r>
            <a:r>
              <a:rPr lang="en-US" sz="2600" dirty="0"/>
              <a:t>(125 + 122 + 114 + 127)/4 = </a:t>
            </a:r>
            <a:r>
              <a:rPr lang="en-US" sz="2600" b="1" dirty="0">
                <a:solidFill>
                  <a:schemeClr val="tx1"/>
                </a:solidFill>
              </a:rPr>
              <a:t>122</a:t>
            </a:r>
          </a:p>
          <a:p>
            <a:pPr marL="0" lvl="1" indent="0">
              <a:buSzPct val="150000"/>
              <a:buNone/>
            </a:pP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/>
            </a:r>
            <a:br>
              <a:rPr lang="en-US" sz="2600" dirty="0" smtClean="0"/>
            </a:br>
            <a:endParaRPr lang="en-US" sz="1700" dirty="0" smtClean="0"/>
          </a:p>
          <a:p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 smtClean="0"/>
              <a:t>7-</a:t>
            </a:r>
            <a:fld id="{83AFE101-69DB-47E0-8896-25B656A633EA}" type="slidenum">
              <a:rPr lang="en-US" altLang="en-US" smtClean="0"/>
              <a:pPr/>
              <a:t>38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40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7-</a:t>
            </a:r>
            <a:fld id="{859CD730-EA59-4DD4-939C-E6ECDBB35C01}" type="slidenum">
              <a:rPr lang="en-US" altLang="en-US"/>
              <a:pPr/>
              <a:t>39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152400"/>
            <a:ext cx="7772400" cy="990600"/>
          </a:xfrm>
          <a:noFill/>
          <a:ln/>
        </p:spPr>
        <p:txBody>
          <a:bodyPr lIns="90487" rIns="90487" anchor="ctr"/>
          <a:lstStyle/>
          <a:p>
            <a:r>
              <a:rPr lang="en-US" altLang="en-US" sz="2400" i="1" dirty="0" smtClean="0"/>
              <a:t>Another Example</a:t>
            </a:r>
            <a:r>
              <a:rPr lang="en-US" altLang="en-US" sz="2400" i="1" dirty="0"/>
              <a:t>: </a:t>
            </a:r>
            <a:r>
              <a:rPr lang="en-US" altLang="en-US" sz="2400" dirty="0" smtClean="0"/>
              <a:t/>
            </a:r>
            <a:br>
              <a:rPr lang="en-US" altLang="en-US" sz="2400" dirty="0" smtClean="0"/>
            </a:br>
            <a:r>
              <a:rPr lang="en-US" altLang="en-US" sz="2400" dirty="0" smtClean="0">
                <a:solidFill>
                  <a:schemeClr val="tx1"/>
                </a:solidFill>
                <a:effectLst/>
                <a:latin typeface="Times New Roman" pitchFamily="18" charset="0"/>
              </a:rPr>
              <a:t>Find </a:t>
            </a:r>
            <a:r>
              <a:rPr lang="en-US" altLang="en-US" sz="2400" dirty="0">
                <a:solidFill>
                  <a:schemeClr val="tx1"/>
                </a:solidFill>
                <a:effectLst/>
                <a:latin typeface="Times New Roman" pitchFamily="18" charset="0"/>
              </a:rPr>
              <a:t>Forecast for periods 13 and 20 using MA</a:t>
            </a:r>
            <a:r>
              <a:rPr lang="en-US" altLang="en-US" sz="2400" dirty="0" smtClean="0">
                <a:solidFill>
                  <a:schemeClr val="tx1"/>
                </a:solidFill>
                <a:effectLst/>
                <a:latin typeface="Times New Roman" pitchFamily="18" charset="0"/>
              </a:rPr>
              <a:t>.</a:t>
            </a:r>
            <a:r>
              <a:rPr lang="en-US" altLang="en-US" sz="2400" dirty="0" smtClean="0"/>
              <a:t> </a:t>
            </a:r>
            <a:endParaRPr lang="en-US" altLang="en-US" sz="2400" dirty="0"/>
          </a:p>
        </p:txBody>
      </p:sp>
      <p:graphicFrame>
        <p:nvGraphicFramePr>
          <p:cNvPr id="184323" name="Object 3"/>
          <p:cNvGraphicFramePr>
            <a:graphicFrameLocks/>
          </p:cNvGraphicFramePr>
          <p:nvPr/>
        </p:nvGraphicFramePr>
        <p:xfrm>
          <a:off x="990600" y="1701800"/>
          <a:ext cx="7645400" cy="431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63" name="Worksheet" r:id="rId3" imgW="4581830" imgH="2924532" progId="Excel.Sheet.8">
                  <p:embed/>
                </p:oleObj>
              </mc:Choice>
              <mc:Fallback>
                <p:oleObj name="Worksheet" r:id="rId3" imgW="4581830" imgH="2924532" progId="Excel.Sheet.8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701800"/>
                        <a:ext cx="7645400" cy="431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24" name="Rectangle 4"/>
          <p:cNvSpPr>
            <a:spLocks noChangeArrowheads="1"/>
          </p:cNvSpPr>
          <p:nvPr/>
        </p:nvSpPr>
        <p:spPr bwMode="auto">
          <a:xfrm>
            <a:off x="1046163" y="6227763"/>
            <a:ext cx="2250615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altLang="en-US" b="1" i="1" dirty="0"/>
              <a:t>Which is better?</a:t>
            </a:r>
          </a:p>
        </p:txBody>
      </p:sp>
      <p:grpSp>
        <p:nvGrpSpPr>
          <p:cNvPr id="184325" name="Group 5"/>
          <p:cNvGrpSpPr>
            <a:grpSpLocks/>
          </p:cNvGrpSpPr>
          <p:nvPr/>
        </p:nvGrpSpPr>
        <p:grpSpPr bwMode="auto">
          <a:xfrm>
            <a:off x="2362200" y="1752600"/>
            <a:ext cx="1752600" cy="990600"/>
            <a:chOff x="1488" y="1104"/>
            <a:chExt cx="1104" cy="624"/>
          </a:xfrm>
        </p:grpSpPr>
        <p:sp>
          <p:nvSpPr>
            <p:cNvPr id="184326" name="Oval 6"/>
            <p:cNvSpPr>
              <a:spLocks noChangeArrowheads="1"/>
            </p:cNvSpPr>
            <p:nvPr/>
          </p:nvSpPr>
          <p:spPr bwMode="auto">
            <a:xfrm>
              <a:off x="1488" y="1104"/>
              <a:ext cx="720" cy="624"/>
            </a:xfrm>
            <a:prstGeom prst="ellipse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327" name="Line 7"/>
            <p:cNvSpPr>
              <a:spLocks noChangeShapeType="1"/>
            </p:cNvSpPr>
            <p:nvPr/>
          </p:nvSpPr>
          <p:spPr bwMode="auto">
            <a:xfrm>
              <a:off x="2208" y="1488"/>
              <a:ext cx="384" cy="192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4328" name="Group 8"/>
          <p:cNvGrpSpPr>
            <a:grpSpLocks/>
          </p:cNvGrpSpPr>
          <p:nvPr/>
        </p:nvGrpSpPr>
        <p:grpSpPr bwMode="auto">
          <a:xfrm>
            <a:off x="2514600" y="1828800"/>
            <a:ext cx="3960813" cy="1387475"/>
            <a:chOff x="1652" y="1193"/>
            <a:chExt cx="2495" cy="874"/>
          </a:xfrm>
        </p:grpSpPr>
        <p:sp>
          <p:nvSpPr>
            <p:cNvPr id="184329" name="Oval 9"/>
            <p:cNvSpPr>
              <a:spLocks noChangeArrowheads="1"/>
            </p:cNvSpPr>
            <p:nvPr/>
          </p:nvSpPr>
          <p:spPr bwMode="auto">
            <a:xfrm>
              <a:off x="1652" y="1193"/>
              <a:ext cx="454" cy="874"/>
            </a:xfrm>
            <a:prstGeom prst="ellipse">
              <a:avLst/>
            </a:prstGeom>
            <a:noFill/>
            <a:ln w="12700">
              <a:solidFill>
                <a:srgbClr val="0230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330" name="Line 10"/>
            <p:cNvSpPr>
              <a:spLocks noChangeShapeType="1"/>
            </p:cNvSpPr>
            <p:nvPr/>
          </p:nvSpPr>
          <p:spPr bwMode="auto">
            <a:xfrm>
              <a:off x="2106" y="1707"/>
              <a:ext cx="2041" cy="308"/>
            </a:xfrm>
            <a:prstGeom prst="line">
              <a:avLst/>
            </a:prstGeom>
            <a:noFill/>
            <a:ln w="12700">
              <a:solidFill>
                <a:srgbClr val="0230A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3810000" y="1290935"/>
            <a:ext cx="7585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kern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</a:rPr>
              <a:t>N=3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324600" y="1290934"/>
            <a:ext cx="7585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kern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</a:rPr>
              <a:t>N=5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Characteristics of Forecasts</a:t>
            </a:r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4211" y="1447800"/>
            <a:ext cx="8352589" cy="5334000"/>
          </a:xfrm>
        </p:spPr>
        <p:txBody>
          <a:bodyPr/>
          <a:lstStyle/>
          <a:p>
            <a:pPr marL="457200" indent="-457200">
              <a:buSzPct val="100000"/>
              <a:buFont typeface="Arial" charset="0"/>
              <a:buAutoNum type="arabicPeriod"/>
            </a:pPr>
            <a:r>
              <a:rPr lang="en-US" sz="2400" dirty="0" smtClean="0"/>
              <a:t>Forecasts are always inaccurate </a:t>
            </a:r>
          </a:p>
          <a:p>
            <a:pPr marL="857250" lvl="1" indent="-457200">
              <a:buSzPct val="100000"/>
            </a:pPr>
            <a:r>
              <a:rPr lang="en-US" sz="2000" dirty="0" smtClean="0"/>
              <a:t>Should include both the forecast and a measure of forecast error</a:t>
            </a:r>
          </a:p>
          <a:p>
            <a:pPr marL="857250" lvl="1" indent="-457200">
              <a:buSzPct val="100000"/>
            </a:pPr>
            <a:r>
              <a:rPr lang="en-US" sz="2000" dirty="0" smtClean="0"/>
              <a:t>Most firms do not!</a:t>
            </a:r>
          </a:p>
          <a:p>
            <a:pPr marL="457200" indent="-457200">
              <a:buSzPct val="100000"/>
              <a:buFont typeface="Arial" charset="0"/>
              <a:buAutoNum type="arabicPeriod"/>
            </a:pPr>
            <a:r>
              <a:rPr lang="en-US" sz="2400" dirty="0" smtClean="0"/>
              <a:t>Long-term forecasts are usually less accurate than short-term forecasts</a:t>
            </a:r>
          </a:p>
          <a:p>
            <a:pPr marL="857250" lvl="1" indent="-457200">
              <a:buSzPct val="100000"/>
            </a:pPr>
            <a:r>
              <a:rPr lang="en-US" sz="2000" dirty="0" smtClean="0"/>
              <a:t>Easier to predict tomorrow’s demand than demand on 2/22/16</a:t>
            </a:r>
          </a:p>
          <a:p>
            <a:pPr marL="857250" lvl="1" indent="-457200">
              <a:buSzPct val="100000"/>
            </a:pPr>
            <a:r>
              <a:rPr lang="en-US" sz="2000" dirty="0" smtClean="0"/>
              <a:t>7-Eleven Japan: short lead times allow short-term forecasts</a:t>
            </a:r>
          </a:p>
          <a:p>
            <a:pPr marL="457200" indent="-457200">
              <a:buSzPct val="100000"/>
              <a:buFont typeface="Arial" charset="0"/>
              <a:buAutoNum type="arabicPeriod"/>
            </a:pPr>
            <a:r>
              <a:rPr lang="en-US" sz="2400" dirty="0" smtClean="0"/>
              <a:t>Aggregate forecasts are usually more accurate than disaggregate forecasts</a:t>
            </a:r>
          </a:p>
          <a:p>
            <a:pPr marL="857250" lvl="1" indent="-457200">
              <a:buSzPct val="100000"/>
            </a:pPr>
            <a:r>
              <a:rPr lang="en-US" sz="2000" u="sng" dirty="0" smtClean="0"/>
              <a:t>GDP</a:t>
            </a:r>
            <a:r>
              <a:rPr lang="en-US" sz="2000" dirty="0" smtClean="0"/>
              <a:t> vs. </a:t>
            </a:r>
            <a:r>
              <a:rPr lang="en-US" sz="2000" u="sng" dirty="0" smtClean="0"/>
              <a:t>company’s revenue </a:t>
            </a:r>
            <a:r>
              <a:rPr lang="en-US" sz="2000" dirty="0" smtClean="0"/>
              <a:t>vs. </a:t>
            </a:r>
            <a:r>
              <a:rPr lang="en-US" sz="2000" u="sng" dirty="0" smtClean="0"/>
              <a:t>product line’s revenue</a:t>
            </a:r>
          </a:p>
          <a:p>
            <a:pPr marL="457200" indent="-457200">
              <a:buSzPct val="100000"/>
              <a:buFont typeface="Arial" charset="0"/>
              <a:buAutoNum type="arabicPeriod"/>
            </a:pPr>
            <a:r>
              <a:rPr lang="en-US" sz="2400" dirty="0" smtClean="0"/>
              <a:t>The farther upstream, the greater the information distortion</a:t>
            </a:r>
            <a:endParaRPr lang="en-US" sz="2400" dirty="0" smtClean="0">
              <a:latin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 smtClean="0"/>
              <a:t>7-</a:t>
            </a:r>
            <a:fld id="{83AFE101-69DB-47E0-8896-25B656A633EA}" type="slidenum">
              <a:rPr lang="en-US" altLang="en-US" smtClean="0"/>
              <a:pPr/>
              <a:t>4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70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7-</a:t>
            </a:r>
            <a:fld id="{F6FEC5E0-3DDB-4D60-97D6-14444FEE85EB}" type="slidenum">
              <a:rPr lang="en-US" altLang="en-US"/>
              <a:pPr/>
              <a:t>40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487" rIns="90487" anchor="ctr"/>
          <a:lstStyle/>
          <a:p>
            <a:r>
              <a:rPr lang="en-US" altLang="en-US"/>
              <a:t>Choice of N</a:t>
            </a:r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0487" rIns="90487"/>
          <a:lstStyle/>
          <a:p>
            <a:r>
              <a:rPr lang="en-US" altLang="en-US" dirty="0"/>
              <a:t>Small N</a:t>
            </a:r>
          </a:p>
          <a:p>
            <a:pPr lvl="1"/>
            <a:r>
              <a:rPr lang="en-US" altLang="en-US" dirty="0"/>
              <a:t>Reacts to changes faster</a:t>
            </a:r>
          </a:p>
          <a:p>
            <a:pPr lvl="1"/>
            <a:r>
              <a:rPr lang="en-US" altLang="en-US" dirty="0"/>
              <a:t>May be better for “</a:t>
            </a:r>
            <a:r>
              <a:rPr lang="en-US" altLang="en-US" dirty="0" err="1"/>
              <a:t>changing”process</a:t>
            </a:r>
            <a:endParaRPr lang="en-US" altLang="en-US" dirty="0"/>
          </a:p>
          <a:p>
            <a:pPr lvl="1"/>
            <a:r>
              <a:rPr lang="en-US" altLang="en-US" i="1" dirty="0">
                <a:solidFill>
                  <a:schemeClr val="tx1"/>
                </a:solidFill>
              </a:rPr>
              <a:t>Higher forecast error variance</a:t>
            </a:r>
          </a:p>
          <a:p>
            <a:r>
              <a:rPr lang="en-US" altLang="en-US" dirty="0"/>
              <a:t>Large N</a:t>
            </a:r>
          </a:p>
          <a:p>
            <a:pPr lvl="1"/>
            <a:r>
              <a:rPr lang="en-US" altLang="en-US" dirty="0"/>
              <a:t>Reacts slower</a:t>
            </a:r>
          </a:p>
          <a:p>
            <a:pPr lvl="1"/>
            <a:r>
              <a:rPr lang="en-US" altLang="en-US" i="1" dirty="0">
                <a:solidFill>
                  <a:schemeClr val="tx1"/>
                </a:solidFill>
              </a:rPr>
              <a:t>Lower forecast error variance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7-</a:t>
            </a:r>
            <a:fld id="{641216B7-AB3B-48E6-A85A-BE9D3D6A10AF}" type="slidenum">
              <a:rPr lang="en-US" altLang="en-US"/>
              <a:pPr/>
              <a:t>41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152400"/>
            <a:ext cx="6719888" cy="914400"/>
          </a:xfrm>
        </p:spPr>
        <p:txBody>
          <a:bodyPr/>
          <a:lstStyle/>
          <a:p>
            <a:r>
              <a:rPr lang="en-US" altLang="en-US" sz="3200"/>
              <a:t>Moving Average Lags a Trend</a:t>
            </a:r>
          </a:p>
        </p:txBody>
      </p:sp>
      <p:pic>
        <p:nvPicPr>
          <p:cNvPr id="183299" name="Picture 3" descr="020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lum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524000"/>
            <a:ext cx="8077200" cy="4992688"/>
          </a:xfrm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tx1"/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Moving Average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6169583"/>
              </p:ext>
            </p:extLst>
          </p:nvPr>
        </p:nvGraphicFramePr>
        <p:xfrm>
          <a:off x="609600" y="1371600"/>
          <a:ext cx="8077200" cy="487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 smtClean="0"/>
              <a:t>7-</a:t>
            </a:r>
            <a:fld id="{83AFE101-69DB-47E0-8896-25B656A633EA}" type="slidenum">
              <a:rPr lang="en-US" altLang="en-US" smtClean="0"/>
              <a:pPr/>
              <a:t>42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0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7-</a:t>
            </a:r>
            <a:fld id="{A7FA98BC-5CF9-4C7A-A3EC-A2372D3F95A8}" type="slidenum">
              <a:rPr lang="en-US" altLang="en-US"/>
              <a:pPr/>
              <a:t>43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Moving Average Example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382000" cy="5562600"/>
          </a:xfrm>
        </p:spPr>
        <p:txBody>
          <a:bodyPr>
            <a:normAutofit/>
          </a:bodyPr>
          <a:lstStyle/>
          <a:p>
            <a:pPr>
              <a:buFont typeface="Monotype Sorts" pitchFamily="2" charset="2"/>
              <a:buNone/>
            </a:pPr>
            <a:r>
              <a:rPr lang="en-US" altLang="en-US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From Tahoe Salt example</a:t>
            </a:r>
          </a:p>
          <a:p>
            <a:r>
              <a:rPr lang="en-US" altLang="en-US" sz="2400" dirty="0"/>
              <a:t>At the end of period 4, what is the forecast demand for periods 5 through 8 using a 4-period moving average?</a:t>
            </a:r>
          </a:p>
          <a:p>
            <a:pPr>
              <a:buFont typeface="Monotype Sorts" pitchFamily="2" charset="2"/>
              <a:buNone/>
            </a:pPr>
            <a:r>
              <a:rPr lang="en-US" altLang="en-US" sz="2400" dirty="0"/>
              <a:t>     </a:t>
            </a:r>
            <a:r>
              <a:rPr lang="en-US" altLang="en-US" sz="2400" b="1" dirty="0"/>
              <a:t>L</a:t>
            </a:r>
            <a:r>
              <a:rPr lang="en-US" altLang="en-US" sz="2400" b="1" baseline="-25000" dirty="0"/>
              <a:t>4</a:t>
            </a:r>
            <a:r>
              <a:rPr lang="en-US" altLang="en-US" sz="2400" b="1" dirty="0"/>
              <a:t> = (D</a:t>
            </a:r>
            <a:r>
              <a:rPr lang="en-US" altLang="en-US" sz="2400" b="1" baseline="-25000" dirty="0"/>
              <a:t>4</a:t>
            </a:r>
            <a:r>
              <a:rPr lang="en-US" altLang="en-US" sz="2400" b="1" dirty="0"/>
              <a:t>+D</a:t>
            </a:r>
            <a:r>
              <a:rPr lang="en-US" altLang="en-US" sz="2400" b="1" baseline="-25000" dirty="0"/>
              <a:t>3</a:t>
            </a:r>
            <a:r>
              <a:rPr lang="en-US" altLang="en-US" sz="2400" b="1" dirty="0"/>
              <a:t>+D</a:t>
            </a:r>
            <a:r>
              <a:rPr lang="en-US" altLang="en-US" sz="2400" b="1" baseline="-25000" dirty="0"/>
              <a:t>2</a:t>
            </a:r>
            <a:r>
              <a:rPr lang="en-US" altLang="en-US" sz="2400" b="1" dirty="0"/>
              <a:t>+D</a:t>
            </a:r>
            <a:r>
              <a:rPr lang="en-US" altLang="en-US" sz="2400" b="1" baseline="-25000" dirty="0"/>
              <a:t>1</a:t>
            </a:r>
            <a:r>
              <a:rPr lang="en-US" altLang="en-US" sz="2400" b="1" dirty="0"/>
              <a:t>)/4 = (34000+23000+13000+8000)/4 =   </a:t>
            </a:r>
            <a:r>
              <a:rPr lang="en-US" altLang="en-US" sz="2400" b="1" i="1" dirty="0">
                <a:solidFill>
                  <a:schemeClr val="tx1"/>
                </a:solidFill>
              </a:rPr>
              <a:t>19500</a:t>
            </a:r>
          </a:p>
          <a:p>
            <a:pPr>
              <a:buFont typeface="Monotype Sorts" pitchFamily="2" charset="2"/>
              <a:buNone/>
            </a:pPr>
            <a:r>
              <a:rPr lang="en-US" altLang="en-US" sz="2400" b="1" dirty="0"/>
              <a:t>     F</a:t>
            </a:r>
            <a:r>
              <a:rPr lang="en-US" altLang="en-US" sz="2400" b="1" baseline="-25000" dirty="0"/>
              <a:t>5</a:t>
            </a:r>
            <a:r>
              <a:rPr lang="en-US" altLang="en-US" sz="2400" b="1" dirty="0"/>
              <a:t> = 19500 = F</a:t>
            </a:r>
            <a:r>
              <a:rPr lang="en-US" altLang="en-US" sz="2400" b="1" baseline="-25000" dirty="0"/>
              <a:t>6</a:t>
            </a:r>
            <a:r>
              <a:rPr lang="en-US" altLang="en-US" sz="2400" b="1" dirty="0"/>
              <a:t> = F</a:t>
            </a:r>
            <a:r>
              <a:rPr lang="en-US" altLang="en-US" sz="2400" b="1" baseline="-25000" dirty="0"/>
              <a:t>7</a:t>
            </a:r>
            <a:r>
              <a:rPr lang="en-US" altLang="en-US" sz="2400" b="1" dirty="0"/>
              <a:t> = F</a:t>
            </a:r>
            <a:r>
              <a:rPr lang="en-US" altLang="en-US" sz="2400" b="1" baseline="-25000" dirty="0"/>
              <a:t>8</a:t>
            </a:r>
            <a:endParaRPr lang="en-US" altLang="en-US" sz="2400" b="1" dirty="0"/>
          </a:p>
          <a:p>
            <a:r>
              <a:rPr lang="en-US" altLang="en-US" sz="2400" dirty="0"/>
              <a:t>Observe demand in period 5 to be </a:t>
            </a:r>
            <a:r>
              <a:rPr lang="en-US" altLang="en-US" sz="2400" b="1" dirty="0"/>
              <a:t>D</a:t>
            </a:r>
            <a:r>
              <a:rPr lang="en-US" altLang="en-US" sz="2400" b="1" baseline="-25000" dirty="0"/>
              <a:t>5</a:t>
            </a:r>
            <a:r>
              <a:rPr lang="en-US" altLang="en-US" sz="2400" b="1" dirty="0"/>
              <a:t> = 10000</a:t>
            </a:r>
            <a:r>
              <a:rPr lang="en-US" altLang="en-US" sz="2400" dirty="0"/>
              <a:t> </a:t>
            </a:r>
          </a:p>
          <a:p>
            <a:r>
              <a:rPr lang="en-US" altLang="en-US" sz="2400" dirty="0"/>
              <a:t>Forecast error in period 5, </a:t>
            </a:r>
            <a:r>
              <a:rPr lang="en-US" altLang="en-US" sz="2400" b="1" dirty="0"/>
              <a:t>E</a:t>
            </a:r>
            <a:r>
              <a:rPr lang="en-US" altLang="en-US" sz="2400" b="1" baseline="-25000" dirty="0"/>
              <a:t>5</a:t>
            </a:r>
            <a:r>
              <a:rPr lang="en-US" altLang="en-US" sz="2400" b="1" dirty="0"/>
              <a:t> = F</a:t>
            </a:r>
            <a:r>
              <a:rPr lang="en-US" altLang="en-US" sz="2400" b="1" baseline="-25000" dirty="0"/>
              <a:t>5</a:t>
            </a:r>
            <a:r>
              <a:rPr lang="en-US" altLang="en-US" sz="2400" b="1" dirty="0"/>
              <a:t> - D</a:t>
            </a:r>
            <a:r>
              <a:rPr lang="en-US" altLang="en-US" sz="2400" b="1" baseline="-25000" dirty="0"/>
              <a:t>5</a:t>
            </a:r>
            <a:r>
              <a:rPr lang="en-US" altLang="en-US" sz="2400" b="1" dirty="0"/>
              <a:t> = 19500 - 10000 = </a:t>
            </a:r>
            <a:r>
              <a:rPr lang="en-US" altLang="en-US" sz="2400" b="1" i="1" dirty="0">
                <a:solidFill>
                  <a:schemeClr val="tx1"/>
                </a:solidFill>
              </a:rPr>
              <a:t>9500</a:t>
            </a:r>
          </a:p>
          <a:p>
            <a:r>
              <a:rPr lang="en-US" altLang="en-US" sz="2400" dirty="0"/>
              <a:t>Revise estimate of level in period 5:</a:t>
            </a:r>
          </a:p>
          <a:p>
            <a:pPr>
              <a:buFont typeface="Monotype Sorts" pitchFamily="2" charset="2"/>
              <a:buNone/>
            </a:pPr>
            <a:r>
              <a:rPr lang="en-US" altLang="en-US" sz="2400" dirty="0"/>
              <a:t>     </a:t>
            </a:r>
            <a:r>
              <a:rPr lang="en-US" altLang="en-US" sz="2400" b="1" dirty="0"/>
              <a:t>L</a:t>
            </a:r>
            <a:r>
              <a:rPr lang="en-US" altLang="en-US" sz="2400" b="1" baseline="-25000" dirty="0"/>
              <a:t>5</a:t>
            </a:r>
            <a:r>
              <a:rPr lang="en-US" altLang="en-US" sz="2400" b="1" dirty="0"/>
              <a:t> = (D</a:t>
            </a:r>
            <a:r>
              <a:rPr lang="en-US" altLang="en-US" sz="2400" b="1" baseline="-25000" dirty="0"/>
              <a:t>5</a:t>
            </a:r>
            <a:r>
              <a:rPr lang="en-US" altLang="en-US" sz="2400" b="1" dirty="0"/>
              <a:t>+D</a:t>
            </a:r>
            <a:r>
              <a:rPr lang="en-US" altLang="en-US" sz="2400" b="1" baseline="-25000" dirty="0"/>
              <a:t>4</a:t>
            </a:r>
            <a:r>
              <a:rPr lang="en-US" altLang="en-US" sz="2400" b="1" dirty="0"/>
              <a:t>+D</a:t>
            </a:r>
            <a:r>
              <a:rPr lang="en-US" altLang="en-US" sz="2400" b="1" baseline="-25000" dirty="0"/>
              <a:t>3</a:t>
            </a:r>
            <a:r>
              <a:rPr lang="en-US" altLang="en-US" sz="2400" b="1" dirty="0"/>
              <a:t>+D</a:t>
            </a:r>
            <a:r>
              <a:rPr lang="en-US" altLang="en-US" sz="2400" b="1" baseline="-25000" dirty="0"/>
              <a:t>2</a:t>
            </a:r>
            <a:r>
              <a:rPr lang="en-US" altLang="en-US" sz="2400" b="1" dirty="0"/>
              <a:t>)/4 = (10000+34000+23000+13000)/4  = </a:t>
            </a:r>
            <a:r>
              <a:rPr lang="en-US" altLang="en-US" sz="2400" b="1" i="1" dirty="0">
                <a:solidFill>
                  <a:schemeClr val="tx1"/>
                </a:solidFill>
              </a:rPr>
              <a:t>20000</a:t>
            </a:r>
          </a:p>
          <a:p>
            <a:pPr>
              <a:buFont typeface="Monotype Sorts" pitchFamily="2" charset="2"/>
              <a:buNone/>
            </a:pPr>
            <a:r>
              <a:rPr lang="en-US" altLang="en-US" sz="2400" b="1" dirty="0"/>
              <a:t>     F</a:t>
            </a:r>
            <a:r>
              <a:rPr lang="en-US" altLang="en-US" sz="2400" b="1" baseline="-25000" dirty="0"/>
              <a:t>6</a:t>
            </a:r>
            <a:r>
              <a:rPr lang="en-US" altLang="en-US" sz="2400" b="1" dirty="0"/>
              <a:t> = L</a:t>
            </a:r>
            <a:r>
              <a:rPr lang="en-US" altLang="en-US" sz="2400" b="1" baseline="-25000" dirty="0"/>
              <a:t>5</a:t>
            </a:r>
            <a:r>
              <a:rPr lang="en-US" altLang="en-US" sz="2400" b="1" dirty="0"/>
              <a:t> = 20000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7-</a:t>
            </a:r>
            <a:fld id="{5220507E-5F69-402E-A792-E0E904E40281}" type="slidenum">
              <a:rPr lang="en-US" altLang="en-US"/>
              <a:pPr/>
              <a:t>44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Simple Exponential Smoothing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305800" cy="5334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/>
              <a:t>Used when demand has no observable trend or seasonality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Systematic component of demand = </a:t>
            </a:r>
            <a:r>
              <a:rPr lang="en-US" altLang="en-US" sz="2000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level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Initial estimate of level, L</a:t>
            </a:r>
            <a:r>
              <a:rPr lang="en-US" altLang="en-US" sz="2000" baseline="-25000" dirty="0"/>
              <a:t>0</a:t>
            </a:r>
            <a:r>
              <a:rPr lang="en-US" altLang="en-US" sz="2000" dirty="0"/>
              <a:t>, assumed to be the average of all historical data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dirty="0"/>
              <a:t>	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endParaRPr lang="en-US" altLang="en-US" sz="2000" dirty="0"/>
          </a:p>
          <a:p>
            <a:pPr>
              <a:lnSpc>
                <a:spcPct val="90000"/>
              </a:lnSpc>
            </a:pPr>
            <a:r>
              <a:rPr lang="en-US" altLang="en-US" sz="2000" dirty="0"/>
              <a:t>Current forecast for all future periods is equal to the current estimate of the level and is given as follows: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dirty="0"/>
              <a:t>	</a:t>
            </a:r>
            <a:r>
              <a:rPr lang="en-US" altLang="en-US" sz="2400" dirty="0"/>
              <a:t>                     </a:t>
            </a:r>
            <a:r>
              <a:rPr lang="en-US" altLang="en-US" sz="2400" dirty="0">
                <a:solidFill>
                  <a:schemeClr val="bg2"/>
                </a:solidFill>
              </a:rPr>
              <a:t> </a:t>
            </a:r>
            <a:r>
              <a:rPr lang="en-US" altLang="en-US" sz="2400" b="1" dirty="0">
                <a:solidFill>
                  <a:schemeClr val="bg2"/>
                </a:solidFill>
              </a:rPr>
              <a:t>F</a:t>
            </a:r>
            <a:r>
              <a:rPr lang="en-US" altLang="en-US" sz="2400" b="1" i="1" baseline="-25000" dirty="0">
                <a:solidFill>
                  <a:schemeClr val="bg2"/>
                </a:solidFill>
              </a:rPr>
              <a:t>t+1</a:t>
            </a:r>
            <a:r>
              <a:rPr lang="en-US" altLang="en-US" sz="2400" b="1" dirty="0">
                <a:solidFill>
                  <a:schemeClr val="bg2"/>
                </a:solidFill>
              </a:rPr>
              <a:t> = L</a:t>
            </a:r>
            <a:r>
              <a:rPr lang="en-US" altLang="en-US" sz="2400" b="1" i="1" baseline="-25000" dirty="0">
                <a:solidFill>
                  <a:schemeClr val="bg2"/>
                </a:solidFill>
              </a:rPr>
              <a:t>t</a:t>
            </a:r>
            <a:r>
              <a:rPr lang="en-US" altLang="en-US" sz="2400" b="1" dirty="0">
                <a:solidFill>
                  <a:schemeClr val="bg2"/>
                </a:solidFill>
              </a:rPr>
              <a:t> and </a:t>
            </a:r>
            <a:r>
              <a:rPr lang="en-US" altLang="en-US" sz="2400" b="1" dirty="0" err="1">
                <a:solidFill>
                  <a:schemeClr val="bg2"/>
                </a:solidFill>
              </a:rPr>
              <a:t>F</a:t>
            </a:r>
            <a:r>
              <a:rPr lang="en-US" altLang="en-US" sz="2400" b="1" i="1" baseline="-25000" dirty="0" err="1">
                <a:solidFill>
                  <a:schemeClr val="bg2"/>
                </a:solidFill>
              </a:rPr>
              <a:t>t+n</a:t>
            </a:r>
            <a:r>
              <a:rPr lang="en-US" altLang="en-US" sz="2400" b="1" dirty="0">
                <a:solidFill>
                  <a:schemeClr val="bg2"/>
                </a:solidFill>
              </a:rPr>
              <a:t> = L</a:t>
            </a:r>
            <a:r>
              <a:rPr lang="en-US" altLang="en-US" sz="2400" b="1" i="1" baseline="-25000" dirty="0">
                <a:solidFill>
                  <a:schemeClr val="bg2"/>
                </a:solidFill>
              </a:rPr>
              <a:t>t</a:t>
            </a:r>
            <a:r>
              <a:rPr lang="en-US" altLang="en-US" sz="2400" b="1" dirty="0">
                <a:solidFill>
                  <a:schemeClr val="bg2"/>
                </a:solidFill>
              </a:rPr>
              <a:t> 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dirty="0"/>
              <a:t>	</a:t>
            </a:r>
          </a:p>
          <a:p>
            <a:pPr>
              <a:lnSpc>
                <a:spcPct val="90000"/>
              </a:lnSpc>
            </a:pPr>
            <a:r>
              <a:rPr lang="en-US" altLang="en-US" sz="2000" dirty="0" smtClean="0"/>
              <a:t>After </a:t>
            </a:r>
            <a:r>
              <a:rPr lang="en-US" altLang="en-US" sz="2000" dirty="0"/>
              <a:t>observing demand D</a:t>
            </a:r>
            <a:r>
              <a:rPr lang="en-US" altLang="en-US" sz="2000" baseline="-25000" dirty="0"/>
              <a:t>t+1</a:t>
            </a:r>
            <a:r>
              <a:rPr lang="en-US" altLang="en-US" sz="2000" dirty="0"/>
              <a:t>, revise the estimate of the level: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dirty="0"/>
              <a:t>	</a:t>
            </a:r>
            <a:r>
              <a:rPr lang="en-US" altLang="en-US" sz="2400" dirty="0"/>
              <a:t>                     </a:t>
            </a:r>
            <a:r>
              <a:rPr lang="en-US" altLang="en-US" sz="2400" b="1" dirty="0"/>
              <a:t> </a:t>
            </a:r>
            <a:r>
              <a:rPr lang="en-US" altLang="en-US" sz="2400" b="1" dirty="0">
                <a:solidFill>
                  <a:schemeClr val="bg2"/>
                </a:solidFill>
              </a:rPr>
              <a:t>L</a:t>
            </a:r>
            <a:r>
              <a:rPr lang="en-US" altLang="en-US" sz="2400" b="1" baseline="-25000" dirty="0">
                <a:solidFill>
                  <a:schemeClr val="bg2"/>
                </a:solidFill>
              </a:rPr>
              <a:t>t+1</a:t>
            </a:r>
            <a:r>
              <a:rPr lang="en-US" altLang="en-US" sz="2400" b="1" dirty="0">
                <a:solidFill>
                  <a:schemeClr val="bg2"/>
                </a:solidFill>
              </a:rPr>
              <a:t> = </a:t>
            </a:r>
            <a:r>
              <a:rPr lang="en-US" altLang="en-US" sz="2400" b="1" dirty="0">
                <a:solidFill>
                  <a:schemeClr val="bg2"/>
                </a:solidFill>
                <a:latin typeface="Symbol" pitchFamily="18" charset="2"/>
              </a:rPr>
              <a:t>a</a:t>
            </a:r>
            <a:r>
              <a:rPr lang="en-US" altLang="en-US" sz="2400" b="1" dirty="0">
                <a:solidFill>
                  <a:schemeClr val="bg2"/>
                </a:solidFill>
              </a:rPr>
              <a:t>D</a:t>
            </a:r>
            <a:r>
              <a:rPr lang="en-US" altLang="en-US" sz="2400" b="1" baseline="-25000" dirty="0">
                <a:solidFill>
                  <a:schemeClr val="bg2"/>
                </a:solidFill>
              </a:rPr>
              <a:t>t+1</a:t>
            </a:r>
            <a:r>
              <a:rPr lang="en-US" altLang="en-US" sz="2400" b="1" dirty="0">
                <a:solidFill>
                  <a:schemeClr val="bg2"/>
                </a:solidFill>
              </a:rPr>
              <a:t> + (1-</a:t>
            </a:r>
            <a:r>
              <a:rPr lang="en-US" altLang="en-US" sz="2400" b="1" dirty="0">
                <a:solidFill>
                  <a:schemeClr val="bg2"/>
                </a:solidFill>
                <a:latin typeface="Symbol" pitchFamily="18" charset="2"/>
              </a:rPr>
              <a:t>a</a:t>
            </a:r>
            <a:r>
              <a:rPr lang="en-US" altLang="en-US" sz="2400" b="1" dirty="0">
                <a:solidFill>
                  <a:schemeClr val="bg2"/>
                </a:solidFill>
              </a:rPr>
              <a:t>)L</a:t>
            </a:r>
            <a:r>
              <a:rPr lang="en-US" altLang="en-US" sz="2400" b="1" baseline="-25000" dirty="0">
                <a:solidFill>
                  <a:schemeClr val="bg2"/>
                </a:solidFill>
              </a:rPr>
              <a:t>t</a:t>
            </a:r>
            <a:r>
              <a:rPr lang="en-US" altLang="en-US" sz="2400" b="1" dirty="0">
                <a:solidFill>
                  <a:schemeClr val="bg2"/>
                </a:solidFill>
              </a:rPr>
              <a:t> 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b="1" dirty="0">
                <a:solidFill>
                  <a:schemeClr val="bg2"/>
                </a:solidFill>
              </a:rPr>
              <a:t>	</a:t>
            </a:r>
          </a:p>
        </p:txBody>
      </p:sp>
      <p:graphicFrame>
        <p:nvGraphicFramePr>
          <p:cNvPr id="10957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9316853"/>
              </p:ext>
            </p:extLst>
          </p:nvPr>
        </p:nvGraphicFramePr>
        <p:xfrm>
          <a:off x="3627438" y="2414588"/>
          <a:ext cx="1277937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34" name="Equation" r:id="rId3" imgW="698400" imgH="609480" progId="Equation.DSMT4">
                  <p:embed/>
                </p:oleObj>
              </mc:Choice>
              <mc:Fallback>
                <p:oleObj name="Equation" r:id="rId3" imgW="698400" imgH="60948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7438" y="2414588"/>
                        <a:ext cx="1277937" cy="93980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solidFill>
                          <a:schemeClr val="accent6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7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0364192"/>
              </p:ext>
            </p:extLst>
          </p:nvPr>
        </p:nvGraphicFramePr>
        <p:xfrm>
          <a:off x="2590800" y="5715000"/>
          <a:ext cx="3429000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35" name="Equation" r:id="rId5" imgW="1498320" imgH="431640" progId="Equation.DSMT4">
                  <p:embed/>
                </p:oleObj>
              </mc:Choice>
              <mc:Fallback>
                <p:oleObj name="Equation" r:id="rId5" imgW="1498320" imgH="4316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5715000"/>
                        <a:ext cx="3429000" cy="904875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solidFill>
                          <a:schemeClr val="accent6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7-</a:t>
            </a:r>
            <a:fld id="{45B7AE7B-045F-4326-8A1B-A5472E3CFB91}" type="slidenum">
              <a:rPr lang="en-US" altLang="en-US"/>
              <a:pPr/>
              <a:t>45</a:t>
            </a:fld>
            <a:endParaRPr lang="en-US" altLang="en-US" sz="1400">
              <a:latin typeface="Times New Roman" pitchFamily="18" charset="0"/>
            </a:endParaRPr>
          </a:p>
        </p:txBody>
      </p:sp>
      <p:pic>
        <p:nvPicPr>
          <p:cNvPr id="193538" name="Picture 2" descr="0205"/>
          <p:cNvPicPr>
            <a:picLocks noChangeAspect="1" noChangeArrowheads="1"/>
          </p:cNvPicPr>
          <p:nvPr/>
        </p:nvPicPr>
        <p:blipFill>
          <a:blip r:embed="rId2">
            <a:lum bright="-18000"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0"/>
            <a:ext cx="8077200" cy="50593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3539" name="Rectangle 3"/>
          <p:cNvSpPr>
            <a:spLocks noChangeArrowheads="1"/>
          </p:cNvSpPr>
          <p:nvPr/>
        </p:nvSpPr>
        <p:spPr bwMode="auto">
          <a:xfrm>
            <a:off x="1295400" y="457200"/>
            <a:ext cx="6477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3200" b="1"/>
              <a:t>Weights in Exponential Smoothing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Simple Exponential Smoothing</a:t>
            </a:r>
          </a:p>
        </p:txBody>
      </p:sp>
      <p:sp>
        <p:nvSpPr>
          <p:cNvPr id="8198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47700"/>
          </a:xfrm>
        </p:spPr>
        <p:txBody>
          <a:bodyPr/>
          <a:lstStyle/>
          <a:p>
            <a:r>
              <a:rPr lang="en-US" dirty="0" smtClean="0"/>
              <a:t>Supermarket data for milk :</a:t>
            </a:r>
          </a:p>
        </p:txBody>
      </p:sp>
      <p:graphicFrame>
        <p:nvGraphicFramePr>
          <p:cNvPr id="5" name="Object 1"/>
          <p:cNvGraphicFramePr>
            <a:graphicFrameLocks noChangeAspect="1"/>
          </p:cNvGraphicFramePr>
          <p:nvPr/>
        </p:nvGraphicFramePr>
        <p:xfrm>
          <a:off x="2941638" y="2247900"/>
          <a:ext cx="33401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094" name="Equation" r:id="rId3" imgW="3327840" imgH="1005480" progId="Equation.DSMT4">
                  <p:embed/>
                </p:oleObj>
              </mc:Choice>
              <mc:Fallback>
                <p:oleObj name="Equation" r:id="rId3" imgW="3327840" imgH="1005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1638" y="2247900"/>
                        <a:ext cx="3340100" cy="1016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"/>
          <p:cNvGraphicFramePr>
            <a:graphicFrameLocks noChangeAspect="1"/>
          </p:cNvGraphicFramePr>
          <p:nvPr/>
        </p:nvGraphicFramePr>
        <p:xfrm>
          <a:off x="3392488" y="3568700"/>
          <a:ext cx="24384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095" name="Equation" r:id="rId5" imgW="2422800" imgH="493560" progId="Equation.DSMT4">
                  <p:embed/>
                </p:oleObj>
              </mc:Choice>
              <mc:Fallback>
                <p:oleObj name="Equation" r:id="rId5" imgW="2422800" imgH="493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2488" y="3568700"/>
                        <a:ext cx="2438400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698625" y="4383088"/>
            <a:ext cx="521969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i="1" dirty="0">
                <a:cs typeface="Times New Roman" pitchFamily="18" charset="0"/>
              </a:rPr>
              <a:t>E</a:t>
            </a:r>
            <a:r>
              <a:rPr lang="en-US" sz="2800" b="1" baseline="-25000" dirty="0"/>
              <a:t>1</a:t>
            </a:r>
            <a:r>
              <a:rPr lang="en-US" sz="2800" b="1" dirty="0"/>
              <a:t> = </a:t>
            </a:r>
            <a:r>
              <a:rPr lang="en-US" sz="2800" b="1" i="1" dirty="0">
                <a:cs typeface="Times New Roman" pitchFamily="18" charset="0"/>
              </a:rPr>
              <a:t>F</a:t>
            </a:r>
            <a:r>
              <a:rPr lang="en-US" sz="2800" b="1" baseline="-25000" dirty="0"/>
              <a:t>1</a:t>
            </a:r>
            <a:r>
              <a:rPr lang="en-US" sz="2800" b="1" dirty="0"/>
              <a:t> – </a:t>
            </a:r>
            <a:r>
              <a:rPr lang="en-US" sz="2800" b="1" i="1" dirty="0">
                <a:cs typeface="Times New Roman" pitchFamily="18" charset="0"/>
              </a:rPr>
              <a:t>D</a:t>
            </a:r>
            <a:r>
              <a:rPr lang="en-US" sz="2800" b="1" baseline="-25000" dirty="0"/>
              <a:t>1</a:t>
            </a:r>
            <a:r>
              <a:rPr lang="en-US" sz="2800" b="1" dirty="0"/>
              <a:t> = 120.75 –120 = 0.75</a:t>
            </a:r>
          </a:p>
        </p:txBody>
      </p: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1833563" y="5211763"/>
            <a:ext cx="5556250" cy="914400"/>
            <a:chOff x="1771650" y="5211763"/>
            <a:chExt cx="5556250" cy="914400"/>
          </a:xfrm>
        </p:grpSpPr>
        <p:graphicFrame>
          <p:nvGraphicFramePr>
            <p:cNvPr id="8195" name="Object 3"/>
            <p:cNvGraphicFramePr>
              <a:graphicFrameLocks noChangeAspect="1"/>
            </p:cNvGraphicFramePr>
            <p:nvPr/>
          </p:nvGraphicFramePr>
          <p:xfrm>
            <a:off x="1771650" y="5211763"/>
            <a:ext cx="2832100" cy="508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4096" name="Equation" r:id="rId7" imgW="2815920" imgH="493560" progId="Equation.DSMT4">
                    <p:embed/>
                  </p:oleObj>
                </mc:Choice>
                <mc:Fallback>
                  <p:oleObj name="Equation" r:id="rId7" imgW="2815920" imgH="4935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1650" y="5211763"/>
                          <a:ext cx="2832100" cy="508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96" name="Object 4"/>
            <p:cNvGraphicFramePr>
              <a:graphicFrameLocks noChangeAspect="1"/>
            </p:cNvGraphicFramePr>
            <p:nvPr/>
          </p:nvGraphicFramePr>
          <p:xfrm>
            <a:off x="2159000" y="5795963"/>
            <a:ext cx="5168900" cy="330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4097" name="Equation" r:id="rId9" imgW="5156280" imgH="319680" progId="Equation.DSMT4">
                    <p:embed/>
                  </p:oleObj>
                </mc:Choice>
                <mc:Fallback>
                  <p:oleObj name="Equation" r:id="rId9" imgW="5156280" imgH="3196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59000" y="5795963"/>
                          <a:ext cx="5168900" cy="330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 smtClean="0"/>
              <a:t>7-</a:t>
            </a:r>
            <a:fld id="{83AFE101-69DB-47E0-8896-25B656A633EA}" type="slidenum">
              <a:rPr lang="en-US" altLang="en-US" smtClean="0"/>
              <a:pPr/>
              <a:t>46</a:t>
            </a:fld>
            <a:endParaRPr lang="en-US" altLang="en-US" sz="1400">
              <a:latin typeface="Times New Roman" pitchFamily="18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5053237"/>
              </p:ext>
            </p:extLst>
          </p:nvPr>
        </p:nvGraphicFramePr>
        <p:xfrm>
          <a:off x="337911" y="5029200"/>
          <a:ext cx="1360714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098" name="Equation" r:id="rId11" imgW="634680" imgH="177480" progId="Equation.DSMT4">
                  <p:embed/>
                </p:oleObj>
              </mc:Choice>
              <mc:Fallback>
                <p:oleObj name="Equation" r:id="rId11" imgW="6346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37911" y="5029200"/>
                        <a:ext cx="1360714" cy="3810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097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7-</a:t>
            </a:r>
            <a:fld id="{F750A3A1-06B8-4F04-9798-4CD90C36B323}" type="slidenum">
              <a:rPr lang="en-US" altLang="en-US"/>
              <a:pPr/>
              <a:t>47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Simple Exponential Smoothing Example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371600"/>
            <a:ext cx="8763000" cy="5334000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chemeClr val="accent2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000" dirty="0"/>
              <a:t>From Tahoe Salt data, forecast demand for period 1 using exponential smoothing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 dirty="0"/>
              <a:t>              </a:t>
            </a:r>
            <a:r>
              <a:rPr lang="en-US" altLang="en-US" sz="2000" b="1" dirty="0"/>
              <a:t>L</a:t>
            </a:r>
            <a:r>
              <a:rPr lang="en-US" altLang="en-US" sz="2000" b="1" baseline="-25000" dirty="0"/>
              <a:t>0</a:t>
            </a:r>
            <a:r>
              <a:rPr lang="en-US" altLang="en-US" sz="2000" b="1" dirty="0"/>
              <a:t> =</a:t>
            </a:r>
            <a:r>
              <a:rPr lang="en-US" altLang="en-US" sz="2000" dirty="0"/>
              <a:t> average of all 12 periods of data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 dirty="0"/>
              <a:t>                  </a:t>
            </a:r>
            <a:r>
              <a:rPr lang="en-US" altLang="en-US" sz="2000" b="1" dirty="0"/>
              <a:t>= </a:t>
            </a:r>
            <a:r>
              <a:rPr lang="en-US" altLang="en-US" sz="2000" b="1" dirty="0">
                <a:sym typeface="Symbol" pitchFamily="18" charset="2"/>
              </a:rPr>
              <a:t></a:t>
            </a:r>
            <a:r>
              <a:rPr lang="en-US" altLang="en-US" sz="2000" b="1" baseline="-25000" dirty="0"/>
              <a:t>(</a:t>
            </a:r>
            <a:r>
              <a:rPr lang="en-US" altLang="en-US" sz="2000" b="1" baseline="-25000" dirty="0" err="1"/>
              <a:t>i</a:t>
            </a:r>
            <a:r>
              <a:rPr lang="en-US" altLang="en-US" sz="2000" b="1" baseline="-25000" dirty="0"/>
              <a:t>=1 to 12)</a:t>
            </a:r>
            <a:r>
              <a:rPr lang="en-US" altLang="en-US" sz="2000" b="1" dirty="0"/>
              <a:t>[D</a:t>
            </a:r>
            <a:r>
              <a:rPr lang="en-US" altLang="en-US" sz="2000" b="1" baseline="-25000" dirty="0"/>
              <a:t>i</a:t>
            </a:r>
            <a:r>
              <a:rPr lang="en-US" altLang="en-US" sz="2000" b="1" dirty="0"/>
              <a:t>]/12 = </a:t>
            </a:r>
            <a:r>
              <a:rPr lang="en-US" altLang="en-US" sz="2000" b="1" dirty="0">
                <a:solidFill>
                  <a:schemeClr val="hlink"/>
                </a:solidFill>
              </a:rPr>
              <a:t>22083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 b="1" dirty="0"/>
              <a:t>              F</a:t>
            </a:r>
            <a:r>
              <a:rPr lang="en-US" altLang="en-US" sz="2000" b="1" baseline="-25000" dirty="0"/>
              <a:t>1</a:t>
            </a:r>
            <a:r>
              <a:rPr lang="en-US" altLang="en-US" sz="2000" b="1" dirty="0"/>
              <a:t> = L</a:t>
            </a:r>
            <a:r>
              <a:rPr lang="en-US" altLang="en-US" sz="2000" b="1" baseline="-25000" dirty="0"/>
              <a:t>0</a:t>
            </a:r>
            <a:r>
              <a:rPr lang="en-US" altLang="en-US" sz="2000" b="1" dirty="0"/>
              <a:t> = 22083</a:t>
            </a:r>
          </a:p>
          <a:p>
            <a:pPr>
              <a:lnSpc>
                <a:spcPct val="80000"/>
              </a:lnSpc>
            </a:pPr>
            <a:endParaRPr lang="en-US" altLang="en-US" sz="2000" dirty="0"/>
          </a:p>
          <a:p>
            <a:pPr>
              <a:lnSpc>
                <a:spcPct val="80000"/>
              </a:lnSpc>
            </a:pPr>
            <a:r>
              <a:rPr lang="en-US" altLang="en-US" sz="2000" dirty="0"/>
              <a:t>Observed demand for period 1 = </a:t>
            </a:r>
            <a:r>
              <a:rPr lang="en-US" altLang="en-US" sz="2000" b="1" dirty="0"/>
              <a:t>D</a:t>
            </a:r>
            <a:r>
              <a:rPr lang="en-US" altLang="en-US" sz="2000" b="1" baseline="-25000" dirty="0"/>
              <a:t>1</a:t>
            </a:r>
            <a:r>
              <a:rPr lang="en-US" altLang="en-US" sz="2000" b="1" dirty="0"/>
              <a:t> = 8000</a:t>
            </a:r>
          </a:p>
          <a:p>
            <a:pPr>
              <a:lnSpc>
                <a:spcPct val="80000"/>
              </a:lnSpc>
            </a:pPr>
            <a:endParaRPr lang="en-US" altLang="en-US" sz="2000" dirty="0"/>
          </a:p>
          <a:p>
            <a:pPr>
              <a:lnSpc>
                <a:spcPct val="80000"/>
              </a:lnSpc>
            </a:pPr>
            <a:r>
              <a:rPr lang="en-US" altLang="en-US" sz="2000" dirty="0"/>
              <a:t>Forecast error for period 1, E</a:t>
            </a:r>
            <a:r>
              <a:rPr lang="en-US" altLang="en-US" sz="2000" baseline="-25000" dirty="0"/>
              <a:t>1</a:t>
            </a:r>
            <a:r>
              <a:rPr lang="en-US" altLang="en-US" sz="2000" dirty="0"/>
              <a:t>, is as follows: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 dirty="0"/>
              <a:t>              </a:t>
            </a:r>
            <a:r>
              <a:rPr lang="en-US" altLang="en-US" sz="2000" b="1" dirty="0"/>
              <a:t>E</a:t>
            </a:r>
            <a:r>
              <a:rPr lang="en-US" altLang="en-US" sz="2000" b="1" baseline="-25000" dirty="0"/>
              <a:t>1</a:t>
            </a:r>
            <a:r>
              <a:rPr lang="en-US" altLang="en-US" sz="2000" b="1" dirty="0"/>
              <a:t> = F</a:t>
            </a:r>
            <a:r>
              <a:rPr lang="en-US" altLang="en-US" sz="2000" b="1" baseline="-25000" dirty="0"/>
              <a:t>1</a:t>
            </a:r>
            <a:r>
              <a:rPr lang="en-US" altLang="en-US" sz="2000" b="1" dirty="0"/>
              <a:t> - D</a:t>
            </a:r>
            <a:r>
              <a:rPr lang="en-US" altLang="en-US" sz="2000" b="1" baseline="-25000" dirty="0"/>
              <a:t>1</a:t>
            </a:r>
            <a:r>
              <a:rPr lang="en-US" altLang="en-US" sz="2000" b="1" dirty="0"/>
              <a:t> = 22083 - 8000 = </a:t>
            </a:r>
            <a:r>
              <a:rPr lang="en-US" altLang="en-US" sz="2000" b="1" dirty="0">
                <a:solidFill>
                  <a:schemeClr val="hlink"/>
                </a:solidFill>
              </a:rPr>
              <a:t>14083</a:t>
            </a:r>
          </a:p>
          <a:p>
            <a:pPr>
              <a:lnSpc>
                <a:spcPct val="80000"/>
              </a:lnSpc>
            </a:pPr>
            <a:endParaRPr lang="en-US" altLang="en-US" sz="2000" dirty="0"/>
          </a:p>
          <a:p>
            <a:pPr>
              <a:lnSpc>
                <a:spcPct val="80000"/>
              </a:lnSpc>
            </a:pPr>
            <a:r>
              <a:rPr lang="en-US" altLang="en-US" sz="2000" dirty="0"/>
              <a:t>Assuming </a:t>
            </a:r>
            <a:r>
              <a:rPr lang="en-US" altLang="en-US" sz="2000" dirty="0">
                <a:latin typeface="Symbol" pitchFamily="18" charset="2"/>
              </a:rPr>
              <a:t>a</a:t>
            </a:r>
            <a:r>
              <a:rPr lang="en-US" altLang="en-US" sz="2000" dirty="0"/>
              <a:t> = 0.1, revised estimate of level for period 1: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 dirty="0"/>
              <a:t>            </a:t>
            </a:r>
            <a:r>
              <a:rPr lang="en-US" altLang="en-US" sz="2000" b="1" dirty="0"/>
              <a:t>L</a:t>
            </a:r>
            <a:r>
              <a:rPr lang="en-US" altLang="en-US" sz="2000" b="1" baseline="-25000" dirty="0"/>
              <a:t>1</a:t>
            </a:r>
            <a:r>
              <a:rPr lang="en-US" altLang="en-US" sz="2000" b="1" dirty="0"/>
              <a:t> = </a:t>
            </a:r>
            <a:r>
              <a:rPr lang="en-US" altLang="en-US" sz="2000" b="1" dirty="0">
                <a:latin typeface="Symbol" pitchFamily="18" charset="2"/>
              </a:rPr>
              <a:t>a</a:t>
            </a:r>
            <a:r>
              <a:rPr lang="en-US" altLang="en-US" sz="2000" b="1" dirty="0"/>
              <a:t>D</a:t>
            </a:r>
            <a:r>
              <a:rPr lang="en-US" altLang="en-US" sz="2000" b="1" baseline="-25000" dirty="0"/>
              <a:t>1</a:t>
            </a:r>
            <a:r>
              <a:rPr lang="en-US" altLang="en-US" sz="2000" b="1" dirty="0"/>
              <a:t> + (1-</a:t>
            </a:r>
            <a:r>
              <a:rPr lang="en-US" altLang="en-US" sz="2000" b="1" dirty="0">
                <a:latin typeface="Symbol" pitchFamily="18" charset="2"/>
              </a:rPr>
              <a:t>a</a:t>
            </a:r>
            <a:r>
              <a:rPr lang="en-US" altLang="en-US" sz="2000" b="1" dirty="0"/>
              <a:t>)L</a:t>
            </a:r>
            <a:r>
              <a:rPr lang="en-US" altLang="en-US" sz="2000" b="1" baseline="-25000" dirty="0"/>
              <a:t>0</a:t>
            </a:r>
            <a:r>
              <a:rPr lang="en-US" altLang="en-US" sz="2000" b="1" dirty="0"/>
              <a:t> = (0.1)(8000) + (0.9)(22083) = </a:t>
            </a:r>
            <a:r>
              <a:rPr lang="en-US" altLang="en-US" sz="2000" b="1" dirty="0">
                <a:solidFill>
                  <a:schemeClr val="hlink"/>
                </a:solidFill>
              </a:rPr>
              <a:t>20675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 b="1" dirty="0"/>
              <a:t>            F</a:t>
            </a:r>
            <a:r>
              <a:rPr lang="en-US" altLang="en-US" sz="2000" b="1" baseline="-25000" dirty="0"/>
              <a:t>2</a:t>
            </a:r>
            <a:r>
              <a:rPr lang="en-US" altLang="en-US" sz="2000" b="1" dirty="0"/>
              <a:t> = L</a:t>
            </a:r>
            <a:r>
              <a:rPr lang="en-US" altLang="en-US" sz="2000" b="1" baseline="-25000" dirty="0"/>
              <a:t>1</a:t>
            </a:r>
            <a:r>
              <a:rPr lang="en-US" altLang="en-US" sz="2000" b="1" dirty="0"/>
              <a:t> = 20675</a:t>
            </a:r>
          </a:p>
          <a:p>
            <a:pPr>
              <a:lnSpc>
                <a:spcPct val="80000"/>
              </a:lnSpc>
            </a:pPr>
            <a:endParaRPr lang="en-US" altLang="en-US" sz="2000" dirty="0"/>
          </a:p>
          <a:p>
            <a:pPr>
              <a:lnSpc>
                <a:spcPct val="80000"/>
              </a:lnSpc>
            </a:pPr>
            <a:r>
              <a:rPr lang="en-US" altLang="en-US" sz="2000" i="1" dirty="0"/>
              <a:t>Note that the estimate of level for period 1 is lower than in period 0</a:t>
            </a:r>
          </a:p>
        </p:txBody>
      </p:sp>
      <p:cxnSp>
        <p:nvCxnSpPr>
          <p:cNvPr id="3" name="Elbow Connector 2"/>
          <p:cNvCxnSpPr/>
          <p:nvPr/>
        </p:nvCxnSpPr>
        <p:spPr bwMode="auto">
          <a:xfrm rot="10800000">
            <a:off x="4876800" y="2362200"/>
            <a:ext cx="3200400" cy="2743200"/>
          </a:xfrm>
          <a:prstGeom prst="bentConnector3">
            <a:avLst>
              <a:gd name="adj1" fmla="val -13095"/>
            </a:avLst>
          </a:prstGeom>
          <a:noFill/>
          <a:ln w="38100" cap="flat" cmpd="dbl" algn="ctr">
            <a:solidFill>
              <a:schemeClr val="tx1"/>
            </a:solidFill>
            <a:prstDash val="solid"/>
            <a:round/>
            <a:headEnd type="stealth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7-</a:t>
            </a:r>
            <a:fld id="{E30F4265-D11C-4542-A338-4206C7726668}" type="slidenum">
              <a:rPr lang="en-US" altLang="en-US"/>
              <a:pPr/>
              <a:t>48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anchor="ctr"/>
          <a:lstStyle/>
          <a:p>
            <a:r>
              <a:rPr lang="en-US" altLang="en-US"/>
              <a:t>Exponential Smoothing Example</a:t>
            </a:r>
          </a:p>
        </p:txBody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447800"/>
            <a:ext cx="5334000" cy="5105400"/>
          </a:xfrm>
          <a:noFill/>
          <a:ln/>
        </p:spPr>
        <p:txBody>
          <a:bodyPr/>
          <a:lstStyle/>
          <a:p>
            <a:pPr marL="114300" indent="-114300">
              <a:lnSpc>
                <a:spcPct val="70000"/>
              </a:lnSpc>
              <a:spcBef>
                <a:spcPct val="50000"/>
              </a:spcBef>
              <a:buFont typeface="Monotype Sorts" pitchFamily="2" charset="2"/>
              <a:buNone/>
              <a:tabLst>
                <a:tab pos="230188" algn="ctr"/>
                <a:tab pos="736600" algn="l"/>
                <a:tab pos="1833563" algn="ctr"/>
                <a:tab pos="2973388" algn="ctr"/>
                <a:tab pos="3087688" algn="dec"/>
                <a:tab pos="4113213" algn="ctr"/>
                <a:tab pos="4286250" algn="dec"/>
              </a:tabLst>
            </a:pPr>
            <a:r>
              <a:rPr lang="en-US" altLang="en-US" sz="1800" b="1" dirty="0"/>
              <a:t>	</a:t>
            </a:r>
            <a:r>
              <a:rPr lang="en-US" altLang="en-US" sz="1800" b="1" u="sng" dirty="0"/>
              <a:t>	Per 	Month	Dem	</a:t>
            </a:r>
            <a:r>
              <a:rPr lang="en-US" altLang="en-US" sz="1800" b="1" u="sng" dirty="0" err="1"/>
              <a:t>Fcst</a:t>
            </a:r>
            <a:r>
              <a:rPr lang="en-US" altLang="en-US" sz="1800" b="1" u="sng" dirty="0"/>
              <a:t> (</a:t>
            </a:r>
            <a:r>
              <a:rPr lang="en-US" altLang="en-US" sz="1800" b="1" u="sng" dirty="0">
                <a:latin typeface="Symbol" pitchFamily="18" charset="2"/>
              </a:rPr>
              <a:t>a</a:t>
            </a:r>
            <a:r>
              <a:rPr lang="en-US" altLang="en-US" sz="1800" b="1" u="sng" dirty="0"/>
              <a:t> =0.3)	 </a:t>
            </a:r>
            <a:r>
              <a:rPr lang="en-US" altLang="en-US" sz="1800" b="1" u="sng" dirty="0" err="1"/>
              <a:t>Fcst</a:t>
            </a:r>
            <a:r>
              <a:rPr lang="en-US" altLang="en-US" sz="1800" b="1" u="sng" dirty="0"/>
              <a:t> (</a:t>
            </a:r>
            <a:r>
              <a:rPr lang="en-US" altLang="en-US" sz="1800" b="1" u="sng" dirty="0">
                <a:latin typeface="Symbol" pitchFamily="18" charset="2"/>
              </a:rPr>
              <a:t>a</a:t>
            </a:r>
            <a:r>
              <a:rPr lang="en-US" altLang="en-US" sz="1800" b="1" u="sng" dirty="0"/>
              <a:t> =0.5) </a:t>
            </a:r>
            <a:endParaRPr lang="en-US" altLang="en-US" sz="1800" b="1" dirty="0"/>
          </a:p>
          <a:p>
            <a:pPr marL="114300" indent="-114300">
              <a:lnSpc>
                <a:spcPct val="70000"/>
              </a:lnSpc>
              <a:spcBef>
                <a:spcPct val="50000"/>
              </a:spcBef>
              <a:buFont typeface="Monotype Sorts" pitchFamily="2" charset="2"/>
              <a:buNone/>
              <a:tabLst>
                <a:tab pos="230188" algn="ctr"/>
                <a:tab pos="736600" algn="l"/>
                <a:tab pos="1833563" algn="ctr"/>
                <a:tab pos="2973388" algn="ctr"/>
                <a:tab pos="3087688" algn="dec"/>
                <a:tab pos="4113213" algn="ctr"/>
                <a:tab pos="4286250" algn="dec"/>
              </a:tabLst>
            </a:pPr>
            <a:r>
              <a:rPr lang="en-US" altLang="en-US" sz="1800" b="1" dirty="0"/>
              <a:t>		1	Jan	37	-			-</a:t>
            </a:r>
          </a:p>
          <a:p>
            <a:pPr marL="114300" indent="-114300">
              <a:lnSpc>
                <a:spcPct val="70000"/>
              </a:lnSpc>
              <a:spcBef>
                <a:spcPct val="50000"/>
              </a:spcBef>
              <a:buFont typeface="Monotype Sorts" pitchFamily="2" charset="2"/>
              <a:buNone/>
              <a:tabLst>
                <a:tab pos="230188" algn="ctr"/>
                <a:tab pos="736600" algn="l"/>
                <a:tab pos="1833563" algn="ctr"/>
                <a:tab pos="2973388" algn="ctr"/>
                <a:tab pos="3087688" algn="dec"/>
                <a:tab pos="4113213" algn="ctr"/>
                <a:tab pos="4286250" algn="dec"/>
              </a:tabLst>
            </a:pPr>
            <a:r>
              <a:rPr lang="en-US" altLang="en-US" sz="1800" b="1" dirty="0"/>
              <a:t>		2	Feb	40	37.00		37.00</a:t>
            </a:r>
          </a:p>
          <a:p>
            <a:pPr marL="114300" indent="-114300">
              <a:lnSpc>
                <a:spcPct val="70000"/>
              </a:lnSpc>
              <a:spcBef>
                <a:spcPct val="50000"/>
              </a:spcBef>
              <a:buFont typeface="Monotype Sorts" pitchFamily="2" charset="2"/>
              <a:buNone/>
              <a:tabLst>
                <a:tab pos="230188" algn="ctr"/>
                <a:tab pos="736600" algn="l"/>
                <a:tab pos="1833563" algn="ctr"/>
                <a:tab pos="2973388" algn="ctr"/>
                <a:tab pos="3087688" algn="dec"/>
                <a:tab pos="4113213" algn="ctr"/>
                <a:tab pos="4286250" algn="dec"/>
              </a:tabLst>
            </a:pPr>
            <a:r>
              <a:rPr lang="en-US" altLang="en-US" sz="1800" b="1" dirty="0"/>
              <a:t>		3	Mar	41	</a:t>
            </a:r>
            <a:r>
              <a:rPr lang="en-US" alt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37.90</a:t>
            </a:r>
            <a:r>
              <a:rPr lang="en-US" altLang="en-US" sz="1800" b="1" dirty="0"/>
              <a:t>		38.50</a:t>
            </a:r>
          </a:p>
          <a:p>
            <a:pPr marL="114300" indent="-114300">
              <a:lnSpc>
                <a:spcPct val="70000"/>
              </a:lnSpc>
              <a:spcBef>
                <a:spcPct val="50000"/>
              </a:spcBef>
              <a:buFont typeface="Monotype Sorts" pitchFamily="2" charset="2"/>
              <a:buNone/>
              <a:tabLst>
                <a:tab pos="230188" algn="ctr"/>
                <a:tab pos="736600" algn="l"/>
                <a:tab pos="1833563" algn="ctr"/>
                <a:tab pos="2973388" algn="ctr"/>
                <a:tab pos="3087688" algn="dec"/>
                <a:tab pos="4113213" algn="ctr"/>
                <a:tab pos="4286250" algn="dec"/>
              </a:tabLst>
            </a:pPr>
            <a:r>
              <a:rPr lang="en-US" altLang="en-US" sz="1800" b="1" dirty="0"/>
              <a:t>		4	Apr	37	</a:t>
            </a:r>
            <a:r>
              <a:rPr lang="en-US" alt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38.83</a:t>
            </a:r>
            <a:r>
              <a:rPr lang="en-US" altLang="en-US" sz="1800" b="1" dirty="0"/>
              <a:t>		39.75</a:t>
            </a:r>
          </a:p>
          <a:p>
            <a:pPr marL="114300" indent="-114300">
              <a:lnSpc>
                <a:spcPct val="70000"/>
              </a:lnSpc>
              <a:spcBef>
                <a:spcPct val="50000"/>
              </a:spcBef>
              <a:buFont typeface="Monotype Sorts" pitchFamily="2" charset="2"/>
              <a:buNone/>
              <a:tabLst>
                <a:tab pos="230188" algn="ctr"/>
                <a:tab pos="736600" algn="l"/>
                <a:tab pos="1833563" algn="ctr"/>
                <a:tab pos="2973388" algn="ctr"/>
                <a:tab pos="3087688" algn="dec"/>
                <a:tab pos="4113213" algn="ctr"/>
                <a:tab pos="4286250" algn="dec"/>
              </a:tabLst>
            </a:pPr>
            <a:r>
              <a:rPr lang="en-US" altLang="en-US" sz="1800" b="1" dirty="0"/>
              <a:t>		5	May 	 45	 38.28		38.37</a:t>
            </a:r>
          </a:p>
          <a:p>
            <a:pPr marL="114300" indent="-114300">
              <a:lnSpc>
                <a:spcPct val="70000"/>
              </a:lnSpc>
              <a:spcBef>
                <a:spcPct val="50000"/>
              </a:spcBef>
              <a:buFont typeface="Monotype Sorts" pitchFamily="2" charset="2"/>
              <a:buNone/>
              <a:tabLst>
                <a:tab pos="230188" algn="ctr"/>
                <a:tab pos="736600" algn="l"/>
                <a:tab pos="1833563" algn="ctr"/>
                <a:tab pos="2973388" algn="ctr"/>
                <a:tab pos="3087688" algn="dec"/>
                <a:tab pos="4113213" algn="ctr"/>
                <a:tab pos="4286250" algn="dec"/>
              </a:tabLst>
            </a:pPr>
            <a:r>
              <a:rPr lang="en-US" altLang="en-US" sz="1800" b="1" dirty="0"/>
              <a:t>		6	Jun	50	40.29		41.68</a:t>
            </a:r>
          </a:p>
          <a:p>
            <a:pPr marL="114300" indent="-114300">
              <a:lnSpc>
                <a:spcPct val="70000"/>
              </a:lnSpc>
              <a:spcBef>
                <a:spcPct val="50000"/>
              </a:spcBef>
              <a:buFont typeface="Monotype Sorts" pitchFamily="2" charset="2"/>
              <a:buNone/>
              <a:tabLst>
                <a:tab pos="230188" algn="ctr"/>
                <a:tab pos="736600" algn="l"/>
                <a:tab pos="1833563" algn="ctr"/>
                <a:tab pos="2973388" algn="ctr"/>
                <a:tab pos="3087688" algn="dec"/>
                <a:tab pos="4113213" algn="ctr"/>
                <a:tab pos="4286250" algn="dec"/>
              </a:tabLst>
            </a:pPr>
            <a:r>
              <a:rPr lang="en-US" altLang="en-US" sz="1800" b="1" dirty="0"/>
              <a:t>		7	Jul 	43	 43.20		45.84</a:t>
            </a:r>
          </a:p>
          <a:p>
            <a:pPr marL="114300" indent="-114300">
              <a:lnSpc>
                <a:spcPct val="70000"/>
              </a:lnSpc>
              <a:spcBef>
                <a:spcPct val="50000"/>
              </a:spcBef>
              <a:buFont typeface="Monotype Sorts" pitchFamily="2" charset="2"/>
              <a:buNone/>
              <a:tabLst>
                <a:tab pos="230188" algn="ctr"/>
                <a:tab pos="736600" algn="l"/>
                <a:tab pos="1833563" algn="ctr"/>
                <a:tab pos="2973388" algn="ctr"/>
                <a:tab pos="3087688" algn="dec"/>
                <a:tab pos="4113213" algn="ctr"/>
                <a:tab pos="4286250" algn="dec"/>
              </a:tabLst>
            </a:pPr>
            <a:r>
              <a:rPr lang="en-US" altLang="en-US" sz="1800" b="1" dirty="0"/>
              <a:t>		8	Aug 	47	 43.14		44.42</a:t>
            </a:r>
          </a:p>
          <a:p>
            <a:pPr marL="114300" indent="-114300">
              <a:lnSpc>
                <a:spcPct val="70000"/>
              </a:lnSpc>
              <a:spcBef>
                <a:spcPct val="50000"/>
              </a:spcBef>
              <a:buFont typeface="Monotype Sorts" pitchFamily="2" charset="2"/>
              <a:buNone/>
              <a:tabLst>
                <a:tab pos="230188" algn="ctr"/>
                <a:tab pos="736600" algn="l"/>
                <a:tab pos="1833563" algn="ctr"/>
                <a:tab pos="2973388" algn="ctr"/>
                <a:tab pos="3087688" algn="dec"/>
                <a:tab pos="4113213" algn="ctr"/>
                <a:tab pos="4286250" algn="dec"/>
              </a:tabLst>
            </a:pPr>
            <a:r>
              <a:rPr lang="en-US" altLang="en-US" sz="1800" b="1" dirty="0"/>
              <a:t>		9	Sep 	 56	44.30		45.71</a:t>
            </a:r>
          </a:p>
          <a:p>
            <a:pPr marL="114300" indent="-114300">
              <a:lnSpc>
                <a:spcPct val="70000"/>
              </a:lnSpc>
              <a:spcBef>
                <a:spcPct val="50000"/>
              </a:spcBef>
              <a:buFont typeface="Monotype Sorts" pitchFamily="2" charset="2"/>
              <a:buNone/>
              <a:tabLst>
                <a:tab pos="230188" algn="ctr"/>
                <a:tab pos="736600" algn="l"/>
                <a:tab pos="1833563" algn="ctr"/>
                <a:tab pos="2973388" algn="ctr"/>
                <a:tab pos="3087688" algn="dec"/>
                <a:tab pos="4113213" algn="ctr"/>
                <a:tab pos="4286250" algn="dec"/>
              </a:tabLst>
            </a:pPr>
            <a:r>
              <a:rPr lang="en-US" altLang="en-US" sz="1800" b="1" dirty="0"/>
              <a:t>		10	Oct	52	47.81		50.85</a:t>
            </a:r>
          </a:p>
          <a:p>
            <a:pPr marL="114300" indent="-114300">
              <a:lnSpc>
                <a:spcPct val="70000"/>
              </a:lnSpc>
              <a:spcBef>
                <a:spcPct val="50000"/>
              </a:spcBef>
              <a:buFont typeface="Monotype Sorts" pitchFamily="2" charset="2"/>
              <a:buNone/>
              <a:tabLst>
                <a:tab pos="230188" algn="ctr"/>
                <a:tab pos="736600" algn="l"/>
                <a:tab pos="1833563" algn="ctr"/>
                <a:tab pos="2973388" algn="ctr"/>
                <a:tab pos="3087688" algn="dec"/>
                <a:tab pos="4113213" algn="ctr"/>
                <a:tab pos="4286250" algn="dec"/>
              </a:tabLst>
            </a:pPr>
            <a:r>
              <a:rPr lang="en-US" altLang="en-US" sz="1800" b="1" dirty="0"/>
              <a:t>		11	Nov	55	 49.06		51.42</a:t>
            </a:r>
          </a:p>
          <a:p>
            <a:pPr marL="114300" indent="-114300">
              <a:lnSpc>
                <a:spcPct val="70000"/>
              </a:lnSpc>
              <a:spcBef>
                <a:spcPct val="50000"/>
              </a:spcBef>
              <a:buFont typeface="Monotype Sorts" pitchFamily="2" charset="2"/>
              <a:buNone/>
              <a:tabLst>
                <a:tab pos="230188" algn="ctr"/>
                <a:tab pos="736600" algn="l"/>
                <a:tab pos="1833563" algn="ctr"/>
                <a:tab pos="2973388" algn="ctr"/>
                <a:tab pos="3087688" algn="dec"/>
                <a:tab pos="4113213" algn="ctr"/>
                <a:tab pos="4286250" algn="dec"/>
              </a:tabLst>
            </a:pPr>
            <a:r>
              <a:rPr lang="en-US" altLang="en-US" sz="1800" b="1" dirty="0"/>
              <a:t>		12	Dec 	54	50.84		53.21</a:t>
            </a:r>
          </a:p>
          <a:p>
            <a:pPr marL="114300" indent="-114300">
              <a:lnSpc>
                <a:spcPct val="70000"/>
              </a:lnSpc>
              <a:spcBef>
                <a:spcPct val="50000"/>
              </a:spcBef>
              <a:buFont typeface="Monotype Sorts" pitchFamily="2" charset="2"/>
              <a:buNone/>
              <a:tabLst>
                <a:tab pos="230188" algn="ctr"/>
                <a:tab pos="736600" algn="l"/>
                <a:tab pos="1833563" algn="ctr"/>
                <a:tab pos="2973388" algn="ctr"/>
                <a:tab pos="3087688" algn="dec"/>
                <a:tab pos="4113213" algn="ctr"/>
                <a:tab pos="4286250" algn="dec"/>
              </a:tabLst>
            </a:pPr>
            <a:r>
              <a:rPr lang="en-US" altLang="en-US" sz="1800" b="1" dirty="0"/>
              <a:t>		13	Jan	-	</a:t>
            </a:r>
            <a:r>
              <a:rPr lang="en-US" alt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51.79</a:t>
            </a:r>
            <a:r>
              <a:rPr lang="en-US" altLang="en-US" sz="1800" b="1" dirty="0"/>
              <a:t>		53.61</a:t>
            </a:r>
          </a:p>
        </p:txBody>
      </p:sp>
      <p:sp>
        <p:nvSpPr>
          <p:cNvPr id="194564" name="Rectangle 4"/>
          <p:cNvSpPr>
            <a:spLocks noChangeArrowheads="1"/>
          </p:cNvSpPr>
          <p:nvPr/>
        </p:nvSpPr>
        <p:spPr bwMode="auto">
          <a:xfrm>
            <a:off x="5788025" y="1870075"/>
            <a:ext cx="2935288" cy="107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30000"/>
              </a:spcBef>
            </a:pPr>
            <a:r>
              <a:rPr lang="en-US" altLang="en-US" sz="1800" b="1" dirty="0">
                <a:solidFill>
                  <a:schemeClr val="bg2"/>
                </a:solidFill>
                <a:latin typeface="Arial" charset="0"/>
              </a:rPr>
              <a:t>L</a:t>
            </a:r>
            <a:r>
              <a:rPr lang="en-US" altLang="en-US" sz="1800" b="1" baseline="-25000" dirty="0">
                <a:solidFill>
                  <a:schemeClr val="bg2"/>
                </a:solidFill>
                <a:latin typeface="Arial" charset="0"/>
              </a:rPr>
              <a:t>2 </a:t>
            </a:r>
            <a:r>
              <a:rPr lang="en-US" altLang="en-US" sz="1800" b="1" dirty="0">
                <a:solidFill>
                  <a:schemeClr val="bg2"/>
                </a:solidFill>
                <a:latin typeface="Arial" charset="0"/>
              </a:rPr>
              <a:t>= </a:t>
            </a:r>
            <a:r>
              <a:rPr lang="en-US" altLang="en-US" sz="1800" b="1" dirty="0">
                <a:solidFill>
                  <a:schemeClr val="bg2"/>
                </a:solidFill>
                <a:latin typeface="Symbol" pitchFamily="18" charset="2"/>
              </a:rPr>
              <a:t>a</a:t>
            </a:r>
            <a:r>
              <a:rPr lang="en-US" altLang="en-US" sz="1800" b="1" dirty="0">
                <a:solidFill>
                  <a:schemeClr val="bg2"/>
                </a:solidFill>
                <a:latin typeface="Arial" charset="0"/>
              </a:rPr>
              <a:t>D</a:t>
            </a:r>
            <a:r>
              <a:rPr lang="en-US" altLang="en-US" sz="1800" b="1" baseline="-25000" dirty="0">
                <a:solidFill>
                  <a:schemeClr val="bg2"/>
                </a:solidFill>
                <a:latin typeface="Arial" charset="0"/>
              </a:rPr>
              <a:t>2</a:t>
            </a:r>
            <a:r>
              <a:rPr lang="en-US" altLang="en-US" sz="1800" b="1" dirty="0">
                <a:solidFill>
                  <a:schemeClr val="bg2"/>
                </a:solidFill>
                <a:latin typeface="Arial" charset="0"/>
              </a:rPr>
              <a:t> + (1 - </a:t>
            </a:r>
            <a:r>
              <a:rPr lang="en-US" altLang="en-US" sz="1800" b="1" dirty="0">
                <a:solidFill>
                  <a:schemeClr val="bg2"/>
                </a:solidFill>
                <a:latin typeface="Symbol" pitchFamily="18" charset="2"/>
              </a:rPr>
              <a:t>a</a:t>
            </a:r>
            <a:r>
              <a:rPr lang="en-US" altLang="en-US" sz="1800" b="1" dirty="0">
                <a:solidFill>
                  <a:schemeClr val="bg2"/>
                </a:solidFill>
                <a:latin typeface="Arial" charset="0"/>
              </a:rPr>
              <a:t>)L</a:t>
            </a:r>
            <a:r>
              <a:rPr lang="en-US" altLang="en-US" sz="1800" b="1" baseline="-25000" dirty="0">
                <a:solidFill>
                  <a:schemeClr val="bg2"/>
                </a:solidFill>
                <a:latin typeface="Arial" charset="0"/>
              </a:rPr>
              <a:t>1</a:t>
            </a:r>
          </a:p>
          <a:p>
            <a:pPr>
              <a:spcBef>
                <a:spcPct val="30000"/>
              </a:spcBef>
            </a:pPr>
            <a:r>
              <a:rPr lang="en-US" altLang="en-US" sz="1800" b="1" dirty="0">
                <a:solidFill>
                  <a:schemeClr val="bg2"/>
                </a:solidFill>
                <a:latin typeface="Arial" charset="0"/>
              </a:rPr>
              <a:t>= (0.30)(40) + (0.70)(37)</a:t>
            </a:r>
          </a:p>
          <a:p>
            <a:pPr>
              <a:spcBef>
                <a:spcPct val="30000"/>
              </a:spcBef>
            </a:pPr>
            <a:r>
              <a:rPr lang="en-US" altLang="en-US" sz="1800" b="1" dirty="0">
                <a:solidFill>
                  <a:schemeClr val="bg2"/>
                </a:solidFill>
                <a:latin typeface="Arial" charset="0"/>
              </a:rPr>
              <a:t>= 37.9</a:t>
            </a:r>
          </a:p>
        </p:txBody>
      </p:sp>
      <p:sp>
        <p:nvSpPr>
          <p:cNvPr id="194565" name="Rectangle 5"/>
          <p:cNvSpPr>
            <a:spLocks noChangeArrowheads="1"/>
          </p:cNvSpPr>
          <p:nvPr/>
        </p:nvSpPr>
        <p:spPr bwMode="auto">
          <a:xfrm>
            <a:off x="5791200" y="3505200"/>
            <a:ext cx="2835275" cy="107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spcBef>
                <a:spcPct val="30000"/>
              </a:spcBef>
            </a:pPr>
            <a:r>
              <a:rPr lang="en-US" altLang="en-US" sz="1800" b="1">
                <a:solidFill>
                  <a:schemeClr val="bg2"/>
                </a:solidFill>
                <a:latin typeface="Arial" charset="0"/>
              </a:rPr>
              <a:t>L</a:t>
            </a:r>
            <a:r>
              <a:rPr lang="en-US" altLang="en-US" sz="1800" b="1" baseline="-25000">
                <a:solidFill>
                  <a:schemeClr val="bg2"/>
                </a:solidFill>
                <a:latin typeface="Arial" charset="0"/>
              </a:rPr>
              <a:t>3 </a:t>
            </a:r>
            <a:r>
              <a:rPr lang="en-US" altLang="en-US" sz="1800" b="1">
                <a:solidFill>
                  <a:schemeClr val="bg2"/>
                </a:solidFill>
                <a:latin typeface="Arial" charset="0"/>
              </a:rPr>
              <a:t>= </a:t>
            </a:r>
            <a:r>
              <a:rPr lang="en-US" altLang="en-US" sz="1800" b="1">
                <a:solidFill>
                  <a:schemeClr val="bg2"/>
                </a:solidFill>
                <a:latin typeface="Symbol" pitchFamily="18" charset="2"/>
              </a:rPr>
              <a:t>a</a:t>
            </a:r>
            <a:r>
              <a:rPr lang="en-US" altLang="en-US" sz="1800" b="1">
                <a:solidFill>
                  <a:schemeClr val="bg2"/>
                </a:solidFill>
                <a:latin typeface="Arial" charset="0"/>
              </a:rPr>
              <a:t>D</a:t>
            </a:r>
            <a:r>
              <a:rPr lang="en-US" altLang="en-US" sz="1800" b="1" baseline="-25000">
                <a:solidFill>
                  <a:schemeClr val="bg2"/>
                </a:solidFill>
                <a:latin typeface="Arial" charset="0"/>
              </a:rPr>
              <a:t>3</a:t>
            </a:r>
            <a:r>
              <a:rPr lang="en-US" altLang="en-US" sz="1800" b="1">
                <a:solidFill>
                  <a:schemeClr val="bg2"/>
                </a:solidFill>
                <a:latin typeface="Arial" charset="0"/>
              </a:rPr>
              <a:t> + (1 - </a:t>
            </a:r>
            <a:r>
              <a:rPr lang="en-US" altLang="en-US" sz="1800" b="1">
                <a:solidFill>
                  <a:schemeClr val="bg2"/>
                </a:solidFill>
                <a:latin typeface="Symbol" pitchFamily="18" charset="2"/>
              </a:rPr>
              <a:t>a</a:t>
            </a:r>
            <a:r>
              <a:rPr lang="en-US" altLang="en-US" sz="1800" b="1">
                <a:solidFill>
                  <a:schemeClr val="bg2"/>
                </a:solidFill>
                <a:latin typeface="Arial" charset="0"/>
              </a:rPr>
              <a:t>)L</a:t>
            </a:r>
            <a:r>
              <a:rPr lang="en-US" altLang="en-US" sz="1800" b="1" baseline="-25000">
                <a:solidFill>
                  <a:schemeClr val="bg2"/>
                </a:solidFill>
                <a:latin typeface="Arial" charset="0"/>
              </a:rPr>
              <a:t>2</a:t>
            </a:r>
          </a:p>
          <a:p>
            <a:pPr>
              <a:spcBef>
                <a:spcPct val="30000"/>
              </a:spcBef>
            </a:pPr>
            <a:r>
              <a:rPr lang="en-US" altLang="en-US" sz="1800" b="1">
                <a:solidFill>
                  <a:schemeClr val="bg2"/>
                </a:solidFill>
                <a:latin typeface="Arial" charset="0"/>
              </a:rPr>
              <a:t>= (0.30)(41) + (0.70)(37.9)</a:t>
            </a:r>
          </a:p>
          <a:p>
            <a:pPr>
              <a:spcBef>
                <a:spcPct val="30000"/>
              </a:spcBef>
            </a:pPr>
            <a:r>
              <a:rPr lang="en-US" altLang="en-US" sz="1800" b="1">
                <a:solidFill>
                  <a:schemeClr val="bg2"/>
                </a:solidFill>
                <a:latin typeface="Arial" charset="0"/>
              </a:rPr>
              <a:t>= 38.83</a:t>
            </a:r>
          </a:p>
        </p:txBody>
      </p:sp>
      <p:sp>
        <p:nvSpPr>
          <p:cNvPr id="194566" name="Rectangle 6"/>
          <p:cNvSpPr>
            <a:spLocks noChangeArrowheads="1"/>
          </p:cNvSpPr>
          <p:nvPr/>
        </p:nvSpPr>
        <p:spPr bwMode="auto">
          <a:xfrm>
            <a:off x="5791200" y="5029200"/>
            <a:ext cx="2962275" cy="107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spcBef>
                <a:spcPct val="30000"/>
              </a:spcBef>
            </a:pPr>
            <a:r>
              <a:rPr lang="en-US" altLang="en-US" sz="1800" b="1">
                <a:solidFill>
                  <a:schemeClr val="bg2"/>
                </a:solidFill>
                <a:latin typeface="Arial" charset="0"/>
              </a:rPr>
              <a:t>L</a:t>
            </a:r>
            <a:r>
              <a:rPr lang="en-US" altLang="en-US" sz="1800" b="1" baseline="-25000">
                <a:solidFill>
                  <a:schemeClr val="bg2"/>
                </a:solidFill>
                <a:latin typeface="Arial" charset="0"/>
              </a:rPr>
              <a:t>12 </a:t>
            </a:r>
            <a:r>
              <a:rPr lang="en-US" altLang="en-US" sz="1800" b="1">
                <a:solidFill>
                  <a:schemeClr val="bg2"/>
                </a:solidFill>
                <a:latin typeface="Arial" charset="0"/>
              </a:rPr>
              <a:t>= </a:t>
            </a:r>
            <a:r>
              <a:rPr lang="en-US" altLang="en-US" sz="1800" b="1">
                <a:solidFill>
                  <a:schemeClr val="bg2"/>
                </a:solidFill>
                <a:latin typeface="Symbol" pitchFamily="18" charset="2"/>
              </a:rPr>
              <a:t>a</a:t>
            </a:r>
            <a:r>
              <a:rPr lang="en-US" altLang="en-US" sz="1800" b="1">
                <a:solidFill>
                  <a:schemeClr val="bg2"/>
                </a:solidFill>
                <a:latin typeface="Arial" charset="0"/>
              </a:rPr>
              <a:t>D</a:t>
            </a:r>
            <a:r>
              <a:rPr lang="en-US" altLang="en-US" sz="1800" b="1" baseline="-25000">
                <a:solidFill>
                  <a:schemeClr val="bg2"/>
                </a:solidFill>
                <a:latin typeface="Arial" charset="0"/>
              </a:rPr>
              <a:t>12</a:t>
            </a:r>
            <a:r>
              <a:rPr lang="en-US" altLang="en-US" sz="1800" b="1">
                <a:solidFill>
                  <a:schemeClr val="bg2"/>
                </a:solidFill>
                <a:latin typeface="Arial" charset="0"/>
              </a:rPr>
              <a:t> + (1 - </a:t>
            </a:r>
            <a:r>
              <a:rPr lang="en-US" altLang="en-US" sz="1800" b="1">
                <a:solidFill>
                  <a:schemeClr val="bg2"/>
                </a:solidFill>
                <a:latin typeface="Symbol" pitchFamily="18" charset="2"/>
              </a:rPr>
              <a:t>a</a:t>
            </a:r>
            <a:r>
              <a:rPr lang="en-US" altLang="en-US" sz="1800" b="1">
                <a:solidFill>
                  <a:schemeClr val="bg2"/>
                </a:solidFill>
                <a:latin typeface="Arial" charset="0"/>
              </a:rPr>
              <a:t>)L</a:t>
            </a:r>
            <a:r>
              <a:rPr lang="en-US" altLang="en-US" sz="1800" b="1" baseline="-25000">
                <a:solidFill>
                  <a:schemeClr val="bg2"/>
                </a:solidFill>
                <a:latin typeface="Arial" charset="0"/>
              </a:rPr>
              <a:t>11</a:t>
            </a:r>
          </a:p>
          <a:p>
            <a:pPr>
              <a:spcBef>
                <a:spcPct val="30000"/>
              </a:spcBef>
            </a:pPr>
            <a:r>
              <a:rPr lang="en-US" altLang="en-US" sz="1800" b="1">
                <a:solidFill>
                  <a:schemeClr val="bg2"/>
                </a:solidFill>
                <a:latin typeface="Arial" charset="0"/>
              </a:rPr>
              <a:t>= (0.30)(54) + (0.70)(50.84)</a:t>
            </a:r>
          </a:p>
          <a:p>
            <a:pPr>
              <a:spcBef>
                <a:spcPct val="30000"/>
              </a:spcBef>
            </a:pPr>
            <a:r>
              <a:rPr lang="en-US" altLang="en-US" sz="1800" b="1">
                <a:solidFill>
                  <a:schemeClr val="bg2"/>
                </a:solidFill>
                <a:latin typeface="Arial" charset="0"/>
              </a:rPr>
              <a:t>= 51.79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Exponential Smoothing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1504664"/>
              </p:ext>
            </p:extLst>
          </p:nvPr>
        </p:nvGraphicFramePr>
        <p:xfrm>
          <a:off x="152400" y="1447800"/>
          <a:ext cx="8839200" cy="487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 smtClean="0"/>
              <a:t>7-</a:t>
            </a:r>
            <a:fld id="{83AFE101-69DB-47E0-8896-25B656A633EA}" type="slidenum">
              <a:rPr lang="en-US" altLang="en-US" smtClean="0"/>
              <a:pPr/>
              <a:t>49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91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7-</a:t>
            </a:r>
            <a:fld id="{FDAFCB6D-E12D-447A-9B4A-A092518FA062}" type="slidenum">
              <a:rPr lang="en-US" altLang="en-US"/>
              <a:pPr/>
              <a:t>5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anchor="ctr"/>
          <a:lstStyle/>
          <a:p>
            <a:r>
              <a:rPr lang="en-US" altLang="en-US"/>
              <a:t>Time Frame</a:t>
            </a:r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4337050" cy="4953000"/>
          </a:xfrm>
          <a:noFill/>
          <a:ln/>
        </p:spPr>
        <p:txBody>
          <a:bodyPr/>
          <a:lstStyle/>
          <a:p>
            <a:r>
              <a:rPr lang="en-US" altLang="en-US"/>
              <a:t>Short-range to medium-range</a:t>
            </a:r>
          </a:p>
          <a:p>
            <a:pPr lvl="1"/>
            <a:r>
              <a:rPr lang="en-US" altLang="en-US"/>
              <a:t>daily, weekly monthly forecasts of sales data</a:t>
            </a:r>
          </a:p>
          <a:p>
            <a:pPr lvl="1"/>
            <a:r>
              <a:rPr lang="en-US" altLang="en-US"/>
              <a:t>up to 2 years into the future</a:t>
            </a:r>
          </a:p>
          <a:p>
            <a:r>
              <a:rPr lang="en-US" altLang="en-US"/>
              <a:t>Long-range</a:t>
            </a:r>
          </a:p>
          <a:p>
            <a:pPr lvl="1"/>
            <a:r>
              <a:rPr lang="en-US" altLang="en-US"/>
              <a:t>strategic planning of goals, products, markets</a:t>
            </a:r>
          </a:p>
          <a:p>
            <a:pPr lvl="1"/>
            <a:r>
              <a:rPr lang="en-US" altLang="en-US"/>
              <a:t>planning beyond 2 years into the future</a:t>
            </a:r>
          </a:p>
        </p:txBody>
      </p:sp>
      <p:sp>
        <p:nvSpPr>
          <p:cNvPr id="154628" name="Rectangle 4"/>
          <p:cNvSpPr>
            <a:spLocks noChangeArrowheads="1"/>
          </p:cNvSpPr>
          <p:nvPr/>
        </p:nvSpPr>
        <p:spPr bwMode="auto">
          <a:xfrm>
            <a:off x="4724400" y="1295400"/>
            <a:ext cx="3733800" cy="2514600"/>
          </a:xfrm>
          <a:prstGeom prst="rect">
            <a:avLst/>
          </a:prstGeom>
          <a:noFill/>
          <a:ln w="571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08585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42875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77165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22885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68605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14325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60045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 b="1" u="sng">
                <a:latin typeface="Tahoma" pitchFamily="34" charset="0"/>
              </a:rPr>
              <a:t>ITEM FORECASTS</a:t>
            </a:r>
            <a:endParaRPr lang="en-US" altLang="en-US" sz="1600" u="sng">
              <a:latin typeface="Tahoma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u"/>
            </a:pPr>
            <a:r>
              <a:rPr lang="en-US" altLang="en-US" sz="1600">
                <a:latin typeface="Tahoma" pitchFamily="34" charset="0"/>
              </a:rPr>
              <a:t>INDIVIDUAL ITEMS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u"/>
            </a:pPr>
            <a:r>
              <a:rPr lang="en-US" altLang="en-US" sz="1600">
                <a:latin typeface="Tahoma" pitchFamily="34" charset="0"/>
              </a:rPr>
              <a:t>AUTOMATED SYSTEMS FORECAST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u"/>
            </a:pPr>
            <a:r>
              <a:rPr lang="en-US" altLang="en-US" sz="1600">
                <a:latin typeface="Tahoma" pitchFamily="34" charset="0"/>
              </a:rPr>
              <a:t>TACTICAL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u"/>
            </a:pPr>
            <a:r>
              <a:rPr lang="en-US" altLang="en-US" sz="1600">
                <a:latin typeface="Tahoma" pitchFamily="34" charset="0"/>
              </a:rPr>
              <a:t>CONSEQUENCES NOT GREAT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u"/>
            </a:pPr>
            <a:r>
              <a:rPr lang="en-US" altLang="en-US" sz="1600">
                <a:latin typeface="Tahoma" pitchFamily="34" charset="0"/>
              </a:rPr>
              <a:t>COST/ITEM IS LOW 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u"/>
            </a:pPr>
            <a:r>
              <a:rPr lang="en-US" altLang="en-US" sz="1600">
                <a:latin typeface="Tahoma" pitchFamily="34" charset="0"/>
              </a:rPr>
              <a:t>MILLIONS OF FORECASTS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u"/>
            </a:pPr>
            <a:endParaRPr lang="en-US" altLang="en-US" sz="1600">
              <a:latin typeface="Tahoma" pitchFamily="34" charset="0"/>
            </a:endParaRPr>
          </a:p>
        </p:txBody>
      </p:sp>
      <p:sp>
        <p:nvSpPr>
          <p:cNvPr id="154629" name="Rectangle 5"/>
          <p:cNvSpPr>
            <a:spLocks noChangeArrowheads="1"/>
          </p:cNvSpPr>
          <p:nvPr/>
        </p:nvSpPr>
        <p:spPr bwMode="auto">
          <a:xfrm>
            <a:off x="4800600" y="4114800"/>
            <a:ext cx="3505200" cy="2362200"/>
          </a:xfrm>
          <a:prstGeom prst="rect">
            <a:avLst/>
          </a:prstGeom>
          <a:noFill/>
          <a:ln w="571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08585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42875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77165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22885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68605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14325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60045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 b="1" u="sng">
                <a:latin typeface="Tahoma" pitchFamily="34" charset="0"/>
              </a:rPr>
              <a:t>AGGREGATE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u"/>
            </a:pPr>
            <a:r>
              <a:rPr lang="en-US" altLang="en-US" sz="1600">
                <a:latin typeface="Tahoma" pitchFamily="34" charset="0"/>
              </a:rPr>
              <a:t>CORP OR PRODUCT LINE SALES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u"/>
            </a:pPr>
            <a:r>
              <a:rPr lang="en-US" altLang="en-US" sz="1600">
                <a:latin typeface="Tahoma" pitchFamily="34" charset="0"/>
              </a:rPr>
              <a:t>NEW PRODUCTS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u"/>
            </a:pPr>
            <a:r>
              <a:rPr lang="en-US" altLang="en-US" sz="1600">
                <a:latin typeface="Tahoma" pitchFamily="34" charset="0"/>
              </a:rPr>
              <a:t>STRATEGIC</a:t>
            </a:r>
          </a:p>
          <a:p>
            <a:pPr eaLnBrk="1" hangingPunct="1">
              <a:lnSpc>
                <a:spcPct val="7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u"/>
            </a:pPr>
            <a:r>
              <a:rPr lang="en-US" altLang="en-US" sz="1600">
                <a:latin typeface="Tahoma" pitchFamily="34" charset="0"/>
              </a:rPr>
              <a:t>CONSEQUENCES GREAT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u"/>
            </a:pPr>
            <a:r>
              <a:rPr lang="en-US" altLang="en-US" sz="1600">
                <a:latin typeface="Tahoma" pitchFamily="34" charset="0"/>
              </a:rPr>
              <a:t>MAY BE EXPENSIVE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u"/>
            </a:pPr>
            <a:r>
              <a:rPr lang="en-US" altLang="en-US" sz="1600">
                <a:latin typeface="Tahoma" pitchFamily="34" charset="0"/>
              </a:rPr>
              <a:t>100’S OF FORECASTS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Holt’s Method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(</a:t>
            </a:r>
            <a:r>
              <a:rPr lang="en-US" sz="3200" i="1" dirty="0" smtClean="0">
                <a:solidFill>
                  <a:schemeClr val="tx1"/>
                </a:solidFill>
                <a:effectLst/>
              </a:rPr>
              <a:t>or</a:t>
            </a:r>
            <a:r>
              <a:rPr lang="en-US" sz="3200" dirty="0" smtClean="0">
                <a:solidFill>
                  <a:schemeClr val="tx1"/>
                </a:solidFill>
              </a:rPr>
              <a:t> Double ES, Trend-Corrected ES)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Used for demands with trend but no seasonality</a:t>
            </a:r>
          </a:p>
          <a:p>
            <a:r>
              <a:rPr lang="en-US" sz="2800" dirty="0" smtClean="0">
                <a:solidFill>
                  <a:srgbClr val="000000"/>
                </a:solidFill>
              </a:rPr>
              <a:t>Forecast:</a:t>
            </a:r>
          </a:p>
          <a:p>
            <a:endParaRPr lang="en-US" sz="2800" dirty="0" smtClean="0">
              <a:solidFill>
                <a:srgbClr val="000000"/>
              </a:solidFill>
            </a:endParaRPr>
          </a:p>
          <a:p>
            <a:r>
              <a:rPr lang="en-US" sz="2800" dirty="0" smtClean="0">
                <a:solidFill>
                  <a:srgbClr val="000000"/>
                </a:solidFill>
              </a:rPr>
              <a:t>Estimates of level and trend:</a:t>
            </a:r>
            <a:endParaRPr lang="en-US" sz="2800" dirty="0">
              <a:solidFill>
                <a:srgbClr val="000000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9542540"/>
              </p:ext>
            </p:extLst>
          </p:nvPr>
        </p:nvGraphicFramePr>
        <p:xfrm>
          <a:off x="2141747" y="5351346"/>
          <a:ext cx="332898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71" name="Equation" r:id="rId3" imgW="1663700" imgH="215900" progId="Equation.DSMT4">
                  <p:embed/>
                </p:oleObj>
              </mc:Choice>
              <mc:Fallback>
                <p:oleObj name="Equation" r:id="rId3" imgW="1663700" imgH="2159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41747" y="5351346"/>
                        <a:ext cx="3328987" cy="43180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0528873"/>
              </p:ext>
            </p:extLst>
          </p:nvPr>
        </p:nvGraphicFramePr>
        <p:xfrm>
          <a:off x="2624138" y="2178050"/>
          <a:ext cx="354647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72" name="Equation" r:id="rId5" imgW="1688760" imgH="228600" progId="Equation.DSMT4">
                  <p:embed/>
                </p:oleObj>
              </mc:Choice>
              <mc:Fallback>
                <p:oleObj name="Equation" r:id="rId5" imgW="16887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24138" y="2178050"/>
                        <a:ext cx="3546475" cy="479425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6163726"/>
              </p:ext>
            </p:extLst>
          </p:nvPr>
        </p:nvGraphicFramePr>
        <p:xfrm>
          <a:off x="2141538" y="3888095"/>
          <a:ext cx="340518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73" name="Equation" r:id="rId7" imgW="1701800" imgH="215900" progId="Equation.DSMT4">
                  <p:embed/>
                </p:oleObj>
              </mc:Choice>
              <mc:Fallback>
                <p:oleObj name="Equation" r:id="rId7" imgW="1701800" imgH="2159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41538" y="3888095"/>
                        <a:ext cx="3405187" cy="43180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Left Brace 6"/>
          <p:cNvSpPr/>
          <p:nvPr/>
        </p:nvSpPr>
        <p:spPr>
          <a:xfrm rot="16200000">
            <a:off x="3002028" y="4156180"/>
            <a:ext cx="115463" cy="372003"/>
          </a:xfrm>
          <a:prstGeom prst="leftBrac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16832" y="4376876"/>
            <a:ext cx="187951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800000"/>
                </a:solidFill>
              </a:rPr>
              <a:t>c</a:t>
            </a:r>
            <a:r>
              <a:rPr lang="en-US" sz="1600" dirty="0" smtClean="0">
                <a:solidFill>
                  <a:srgbClr val="800000"/>
                </a:solidFill>
              </a:rPr>
              <a:t>urrent obs. of level at end of </a:t>
            </a:r>
            <a:r>
              <a:rPr lang="en-US" sz="1600" i="1" dirty="0" smtClean="0">
                <a:solidFill>
                  <a:srgbClr val="800000"/>
                </a:solidFill>
                <a:latin typeface="Times New Roman"/>
                <a:cs typeface="Times New Roman"/>
              </a:rPr>
              <a:t>t</a:t>
            </a:r>
            <a:endParaRPr lang="en-US" sz="1600" i="1" dirty="0">
              <a:solidFill>
                <a:srgbClr val="800000"/>
              </a:solidFill>
              <a:latin typeface="Times New Roman"/>
              <a:cs typeface="Times New Roman"/>
            </a:endParaRPr>
          </a:p>
        </p:txBody>
      </p:sp>
      <p:sp>
        <p:nvSpPr>
          <p:cNvPr id="9" name="Left Brace 8"/>
          <p:cNvSpPr/>
          <p:nvPr/>
        </p:nvSpPr>
        <p:spPr>
          <a:xfrm rot="16200000">
            <a:off x="4810728" y="3689363"/>
            <a:ext cx="120623" cy="1300476"/>
          </a:xfrm>
          <a:prstGeom prst="leftBrac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80889" y="4376876"/>
            <a:ext cx="200135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800000"/>
                </a:solidFill>
              </a:rPr>
              <a:t>p</a:t>
            </a:r>
            <a:r>
              <a:rPr lang="en-US" sz="1600" dirty="0" smtClean="0">
                <a:solidFill>
                  <a:srgbClr val="800000"/>
                </a:solidFill>
              </a:rPr>
              <a:t>revious est. of level at end of </a:t>
            </a:r>
            <a:r>
              <a:rPr lang="en-US" sz="1600" i="1" dirty="0" smtClean="0">
                <a:solidFill>
                  <a:srgbClr val="800000"/>
                </a:solidFill>
                <a:latin typeface="Times New Roman"/>
                <a:cs typeface="Times New Roman"/>
              </a:rPr>
              <a:t>t</a:t>
            </a:r>
            <a:endParaRPr lang="en-US" sz="1600" i="1" dirty="0">
              <a:solidFill>
                <a:srgbClr val="800000"/>
              </a:solidFill>
              <a:latin typeface="Times New Roman"/>
              <a:cs typeface="Times New Roman"/>
            </a:endParaRPr>
          </a:p>
        </p:txBody>
      </p:sp>
      <p:sp>
        <p:nvSpPr>
          <p:cNvPr id="11" name="Left Brace 10"/>
          <p:cNvSpPr/>
          <p:nvPr/>
        </p:nvSpPr>
        <p:spPr>
          <a:xfrm rot="16200000">
            <a:off x="5227001" y="5654876"/>
            <a:ext cx="115463" cy="372003"/>
          </a:xfrm>
          <a:prstGeom prst="leftBrac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487325" y="5889376"/>
            <a:ext cx="187951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800000"/>
                </a:solidFill>
              </a:rPr>
              <a:t>c</a:t>
            </a:r>
            <a:r>
              <a:rPr lang="en-US" sz="1600" dirty="0" smtClean="0">
                <a:solidFill>
                  <a:srgbClr val="800000"/>
                </a:solidFill>
              </a:rPr>
              <a:t>urrent obs. </a:t>
            </a:r>
            <a:r>
              <a:rPr lang="en-US" sz="1600" dirty="0">
                <a:solidFill>
                  <a:srgbClr val="800000"/>
                </a:solidFill>
              </a:rPr>
              <a:t>o</a:t>
            </a:r>
            <a:r>
              <a:rPr lang="en-US" sz="1600" dirty="0" smtClean="0">
                <a:solidFill>
                  <a:srgbClr val="800000"/>
                </a:solidFill>
              </a:rPr>
              <a:t>f trend at end of </a:t>
            </a:r>
            <a:r>
              <a:rPr lang="en-US" sz="1600" i="1" dirty="0" smtClean="0">
                <a:solidFill>
                  <a:srgbClr val="800000"/>
                </a:solidFill>
                <a:latin typeface="Times New Roman"/>
                <a:cs typeface="Times New Roman"/>
              </a:rPr>
              <a:t>t</a:t>
            </a:r>
            <a:endParaRPr lang="en-US" sz="1600" i="1" dirty="0">
              <a:solidFill>
                <a:srgbClr val="800000"/>
              </a:solidFill>
              <a:latin typeface="Times New Roman"/>
              <a:cs typeface="Times New Roman"/>
            </a:endParaRPr>
          </a:p>
        </p:txBody>
      </p:sp>
      <p:sp>
        <p:nvSpPr>
          <p:cNvPr id="13" name="Left Brace 12"/>
          <p:cNvSpPr/>
          <p:nvPr/>
        </p:nvSpPr>
        <p:spPr>
          <a:xfrm rot="16200000">
            <a:off x="3367459" y="5262206"/>
            <a:ext cx="120624" cy="1133716"/>
          </a:xfrm>
          <a:prstGeom prst="leftBrac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264211" y="5889376"/>
            <a:ext cx="200135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800000"/>
                </a:solidFill>
              </a:rPr>
              <a:t>p</a:t>
            </a:r>
            <a:r>
              <a:rPr lang="en-US" sz="1600" dirty="0" smtClean="0">
                <a:solidFill>
                  <a:srgbClr val="800000"/>
                </a:solidFill>
              </a:rPr>
              <a:t>revious est. of trend at end of </a:t>
            </a:r>
            <a:r>
              <a:rPr lang="en-US" sz="1600" i="1" dirty="0" smtClean="0">
                <a:solidFill>
                  <a:srgbClr val="800000"/>
                </a:solidFill>
                <a:latin typeface="Times New Roman"/>
                <a:cs typeface="Times New Roman"/>
              </a:rPr>
              <a:t>t</a:t>
            </a:r>
            <a:endParaRPr lang="en-US" sz="1600" i="1" dirty="0">
              <a:solidFill>
                <a:srgbClr val="800000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3708429"/>
              </p:ext>
            </p:extLst>
          </p:nvPr>
        </p:nvGraphicFramePr>
        <p:xfrm>
          <a:off x="6424613" y="3888095"/>
          <a:ext cx="1119187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74" name="Equation" r:id="rId9" imgW="558800" imgH="165100" progId="Equation.DSMT4">
                  <p:embed/>
                </p:oleObj>
              </mc:Choice>
              <mc:Fallback>
                <p:oleObj name="Equation" r:id="rId9" imgW="5588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24613" y="3888095"/>
                        <a:ext cx="1119187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0003660"/>
              </p:ext>
            </p:extLst>
          </p:nvPr>
        </p:nvGraphicFramePr>
        <p:xfrm>
          <a:off x="6424613" y="5351346"/>
          <a:ext cx="1119187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75" name="Equation" r:id="rId11" imgW="558800" imgH="203200" progId="Equation.DSMT4">
                  <p:embed/>
                </p:oleObj>
              </mc:Choice>
              <mc:Fallback>
                <p:oleObj name="Equation" r:id="rId11" imgW="5588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424613" y="5351346"/>
                        <a:ext cx="1119187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Slide Number Placeholder 1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 smtClean="0"/>
              <a:t>7-</a:t>
            </a:r>
            <a:fld id="{83AFE101-69DB-47E0-8896-25B656A633EA}" type="slidenum">
              <a:rPr lang="en-US" altLang="en-US" smtClean="0"/>
              <a:pPr/>
              <a:t>50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81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Holt’s Method: Example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752600"/>
            <a:ext cx="6096000" cy="4525963"/>
          </a:xfrm>
        </p:spPr>
        <p:txBody>
          <a:bodyPr rtlCol="0">
            <a:normAutofit/>
          </a:bodyPr>
          <a:lstStyle/>
          <a:p>
            <a:pPr fontAlgn="auto">
              <a:spcBef>
                <a:spcPts val="0"/>
              </a:spcBef>
              <a:defRPr/>
            </a:pPr>
            <a:r>
              <a:rPr lang="en-US" sz="32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MP3 players: </a:t>
            </a:r>
            <a:r>
              <a:rPr lang="en-US" sz="2800" dirty="0" smtClean="0"/>
              <a:t>initial demand history is used to find initial level and trend</a:t>
            </a:r>
          </a:p>
          <a:p>
            <a:pPr lvl="1" fontAlgn="auto">
              <a:spcBef>
                <a:spcPts val="0"/>
              </a:spcBef>
              <a:defRPr/>
            </a:pPr>
            <a:r>
              <a:rPr lang="en-US" sz="2400" dirty="0" smtClean="0"/>
              <a:t>Using regression analysis</a:t>
            </a:r>
          </a:p>
          <a:p>
            <a:pPr marL="0" indent="0" algn="ctr" fontAlgn="auto">
              <a:spcBef>
                <a:spcPts val="0"/>
              </a:spcBef>
              <a:buFont typeface="Arial"/>
              <a:buNone/>
              <a:defRPr/>
            </a:pPr>
            <a:r>
              <a:rPr lang="en-US" sz="2800" i="1" dirty="0" err="1">
                <a:latin typeface="Times New Roman"/>
                <a:cs typeface="Times New Roman"/>
              </a:rPr>
              <a:t>L</a:t>
            </a:r>
            <a:r>
              <a:rPr lang="en-US" sz="2800" baseline="-25000" dirty="0" err="1"/>
              <a:t>0</a:t>
            </a:r>
            <a:r>
              <a:rPr lang="en-US" sz="2800" dirty="0"/>
              <a:t> = 7,367 and </a:t>
            </a:r>
            <a:r>
              <a:rPr lang="en-US" sz="2800" i="1" dirty="0" err="1">
                <a:latin typeface="Times New Roman"/>
                <a:cs typeface="Times New Roman"/>
              </a:rPr>
              <a:t>T</a:t>
            </a:r>
            <a:r>
              <a:rPr lang="en-US" sz="2800" baseline="-25000" dirty="0" err="1"/>
              <a:t>0</a:t>
            </a:r>
            <a:r>
              <a:rPr lang="en-US" sz="2800" dirty="0"/>
              <a:t> = </a:t>
            </a:r>
            <a:r>
              <a:rPr lang="en-US" sz="2800" dirty="0" smtClean="0"/>
              <a:t>673</a:t>
            </a:r>
          </a:p>
          <a:p>
            <a:pPr fontAlgn="auto">
              <a:spcBef>
                <a:spcPts val="0"/>
              </a:spcBef>
              <a:defRPr/>
            </a:pPr>
            <a:endParaRPr lang="en-US" sz="2800" dirty="0" smtClean="0"/>
          </a:p>
          <a:p>
            <a:pPr fontAlgn="auto">
              <a:spcBef>
                <a:spcPts val="0"/>
              </a:spcBef>
              <a:defRPr/>
            </a:pPr>
            <a:r>
              <a:rPr lang="en-US" sz="2800" dirty="0" smtClean="0"/>
              <a:t>Forecast for Period 1 = ?</a:t>
            </a:r>
            <a:r>
              <a:rPr lang="en-US" i="1" dirty="0">
                <a:latin typeface="Symbol" charset="2"/>
                <a:cs typeface="Symbol" charset="2"/>
              </a:rPr>
              <a:t> </a:t>
            </a:r>
            <a:endParaRPr lang="en-US" i="1" dirty="0" smtClean="0">
              <a:latin typeface="Symbol" charset="2"/>
              <a:cs typeface="Symbol" charset="2"/>
            </a:endParaRPr>
          </a:p>
          <a:p>
            <a:pPr marL="457200" lvl="1" indent="0" fontAlgn="auto">
              <a:spcBef>
                <a:spcPts val="0"/>
              </a:spcBef>
              <a:buNone/>
              <a:defRPr/>
            </a:pPr>
            <a:r>
              <a:rPr lang="en-US" dirty="0" smtClean="0">
                <a:latin typeface="Symbol" charset="2"/>
                <a:cs typeface="Symbol" charset="2"/>
              </a:rPr>
              <a:t>(</a:t>
            </a:r>
            <a:r>
              <a:rPr lang="en-US" i="1" dirty="0" smtClean="0">
                <a:latin typeface="Symbol" charset="2"/>
                <a:cs typeface="Symbol" charset="2"/>
              </a:rPr>
              <a:t>a</a:t>
            </a:r>
            <a:r>
              <a:rPr lang="en-US" dirty="0" smtClean="0"/>
              <a:t> </a:t>
            </a:r>
            <a:r>
              <a:rPr lang="en-US" dirty="0"/>
              <a:t>= 0.1, </a:t>
            </a:r>
            <a:r>
              <a:rPr lang="en-US" i="1" dirty="0">
                <a:latin typeface="Symbol" charset="2"/>
                <a:cs typeface="Symbol" charset="2"/>
              </a:rPr>
              <a:t>b</a:t>
            </a:r>
            <a:r>
              <a:rPr lang="en-US" dirty="0"/>
              <a:t> = </a:t>
            </a:r>
            <a:r>
              <a:rPr lang="en-US" dirty="0" smtClean="0"/>
              <a:t>0.2)</a:t>
            </a:r>
            <a:endParaRPr lang="en-US" dirty="0"/>
          </a:p>
          <a:p>
            <a:pPr fontAlgn="auto">
              <a:spcBef>
                <a:spcPts val="0"/>
              </a:spcBef>
              <a:defRPr/>
            </a:pPr>
            <a:endParaRPr lang="en-US" sz="2800" dirty="0" smtClean="0"/>
          </a:p>
          <a:p>
            <a:pPr marL="0" indent="0" algn="ctr" fontAlgn="auto">
              <a:spcBef>
                <a:spcPts val="0"/>
              </a:spcBef>
              <a:buFont typeface="Arial"/>
              <a:buNone/>
              <a:defRPr/>
            </a:pPr>
            <a:r>
              <a:rPr lang="en-US" sz="2800" i="1" dirty="0" err="1">
                <a:latin typeface="Times New Roman"/>
                <a:cs typeface="Times New Roman"/>
              </a:rPr>
              <a:t>F</a:t>
            </a:r>
            <a:r>
              <a:rPr lang="en-US" sz="2800" baseline="-25000" dirty="0" err="1"/>
              <a:t>1</a:t>
            </a:r>
            <a:r>
              <a:rPr lang="en-US" sz="2800" dirty="0"/>
              <a:t> </a:t>
            </a:r>
            <a:r>
              <a:rPr lang="en-US" sz="2800" dirty="0" smtClean="0"/>
              <a:t>= </a:t>
            </a:r>
            <a:r>
              <a:rPr lang="en-US" sz="2800" i="1" dirty="0" err="1" smtClean="0">
                <a:latin typeface="Times New Roman"/>
                <a:cs typeface="Times New Roman"/>
              </a:rPr>
              <a:t>L</a:t>
            </a:r>
            <a:r>
              <a:rPr lang="en-US" sz="2800" baseline="-25000" dirty="0" err="1" smtClean="0"/>
              <a:t>0</a:t>
            </a:r>
            <a:r>
              <a:rPr lang="en-US" sz="2800" dirty="0" smtClean="0"/>
              <a:t> + </a:t>
            </a:r>
            <a:r>
              <a:rPr lang="en-US" sz="2800" i="1" dirty="0" err="1" smtClean="0">
                <a:latin typeface="Times New Roman"/>
                <a:cs typeface="Times New Roman"/>
              </a:rPr>
              <a:t>T</a:t>
            </a:r>
            <a:r>
              <a:rPr lang="en-US" sz="2800" baseline="-25000" dirty="0" err="1" smtClean="0"/>
              <a:t>0</a:t>
            </a:r>
            <a:r>
              <a:rPr lang="en-US" sz="2800" dirty="0" smtClean="0"/>
              <a:t> = 7,367 + 673 = </a:t>
            </a:r>
            <a:r>
              <a:rPr lang="en-US" sz="2800" b="1" i="1" dirty="0" smtClean="0">
                <a:solidFill>
                  <a:schemeClr val="tx1"/>
                </a:solidFill>
              </a:rPr>
              <a:t>8,040</a:t>
            </a:r>
            <a:endParaRPr lang="en-US" sz="2800" b="1" i="1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 smtClean="0"/>
              <a:t>7-</a:t>
            </a:r>
            <a:fld id="{83AFE101-69DB-47E0-8896-25B656A633EA}" type="slidenum">
              <a:rPr lang="en-US" altLang="en-US" smtClean="0"/>
              <a:pPr/>
              <a:t>51</a:t>
            </a:fld>
            <a:endParaRPr lang="en-US" altLang="en-US" sz="1400">
              <a:latin typeface="Times New Roman" pitchFamily="18" charset="0"/>
            </a:endParaRPr>
          </a:p>
        </p:txBody>
      </p:sp>
      <p:graphicFrame>
        <p:nvGraphicFramePr>
          <p:cNvPr id="6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1971241"/>
              </p:ext>
            </p:extLst>
          </p:nvPr>
        </p:nvGraphicFramePr>
        <p:xfrm>
          <a:off x="5486400" y="2590800"/>
          <a:ext cx="2590800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85" name="Worksheet" r:id="rId3" imgW="6105483" imgH="3752765" progId="Excel.Sheet.8">
                  <p:embed followColorScheme="full"/>
                </p:oleObj>
              </mc:Choice>
              <mc:Fallback>
                <p:oleObj name="Worksheet" r:id="rId3" imgW="6105483" imgH="3752765" progId="Excel.Sheet.8">
                  <p:embed followColorScheme="full"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2590800"/>
                        <a:ext cx="2590800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458200" y="2895600"/>
            <a:ext cx="474810" cy="461665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L</a:t>
            </a:r>
            <a:r>
              <a:rPr lang="en-US" baseline="-25000" dirty="0" smtClean="0"/>
              <a:t>0</a:t>
            </a:r>
            <a:endParaRPr lang="en-US" dirty="0"/>
          </a:p>
        </p:txBody>
      </p:sp>
      <p:cxnSp>
        <p:nvCxnSpPr>
          <p:cNvPr id="9" name="Straight Arrow Connector 8"/>
          <p:cNvCxnSpPr>
            <a:stCxn id="7" idx="1"/>
          </p:cNvCxnSpPr>
          <p:nvPr/>
        </p:nvCxnSpPr>
        <p:spPr bwMode="auto">
          <a:xfrm flipH="1" flipV="1">
            <a:off x="7467600" y="3126432"/>
            <a:ext cx="990600" cy="1"/>
          </a:xfrm>
          <a:prstGeom prst="straightConnector1">
            <a:avLst/>
          </a:prstGeom>
          <a:noFill/>
          <a:ln w="38100" cap="flat" cmpd="dbl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5-Point Star 9"/>
          <p:cNvSpPr/>
          <p:nvPr/>
        </p:nvSpPr>
        <p:spPr bwMode="auto">
          <a:xfrm>
            <a:off x="7296150" y="3001492"/>
            <a:ext cx="152400" cy="154632"/>
          </a:xfrm>
          <a:prstGeom prst="star5">
            <a:avLst/>
          </a:prstGeom>
          <a:solidFill>
            <a:srgbClr val="C00000"/>
          </a:solidFill>
          <a:ln w="38100" cap="flat" cmpd="dbl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066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Trend-Corrected Exponential Smoothing (Holt</a:t>
            </a:r>
            <a:r>
              <a:rPr lang="ja-JP" altLang="en-US"/>
              <a:t>’</a:t>
            </a:r>
            <a:r>
              <a:rPr lang="en-US"/>
              <a:t>s Model)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752600"/>
            <a:ext cx="8458200" cy="4953000"/>
          </a:xfrm>
        </p:spPr>
        <p:txBody>
          <a:bodyPr rtlCol="0">
            <a:normAutofit/>
          </a:bodyPr>
          <a:lstStyle/>
          <a:p>
            <a:pPr fontAlgn="auto">
              <a:spcBef>
                <a:spcPts val="0"/>
              </a:spcBef>
              <a:defRPr/>
            </a:pPr>
            <a:r>
              <a:rPr lang="en-US" dirty="0"/>
              <a:t>Suppose </a:t>
            </a:r>
            <a:r>
              <a:rPr lang="en-US" i="1" dirty="0">
                <a:latin typeface="Times New Roman"/>
                <a:cs typeface="Times New Roman"/>
              </a:rPr>
              <a:t>D</a:t>
            </a:r>
            <a:r>
              <a:rPr lang="en-US" baseline="-25000" dirty="0"/>
              <a:t>1</a:t>
            </a:r>
            <a:r>
              <a:rPr lang="en-US" dirty="0"/>
              <a:t> = </a:t>
            </a:r>
            <a:r>
              <a:rPr lang="en-US" dirty="0" smtClean="0"/>
              <a:t>8,415</a:t>
            </a:r>
            <a:endParaRPr lang="en-US" sz="2800" dirty="0" smtClean="0"/>
          </a:p>
          <a:p>
            <a:pPr fontAlgn="auto">
              <a:spcBef>
                <a:spcPts val="0"/>
              </a:spcBef>
              <a:defRPr/>
            </a:pPr>
            <a:r>
              <a:rPr lang="en-US" sz="2800" dirty="0" smtClean="0"/>
              <a:t>Revised estimate</a:t>
            </a:r>
          </a:p>
          <a:p>
            <a:pPr marL="0" indent="0" fontAlgn="auto">
              <a:spcBef>
                <a:spcPts val="0"/>
              </a:spcBef>
              <a:buFont typeface="Arial"/>
              <a:buNone/>
              <a:defRPr/>
            </a:pPr>
            <a:r>
              <a:rPr lang="en-US" sz="2800" i="1" dirty="0" smtClean="0">
                <a:latin typeface="Times New Roman"/>
                <a:cs typeface="Times New Roman"/>
              </a:rPr>
              <a:t>	</a:t>
            </a:r>
            <a:r>
              <a:rPr lang="en-US" sz="2800" i="1" dirty="0" err="1" smtClean="0">
                <a:latin typeface="Times New Roman"/>
                <a:cs typeface="Times New Roman"/>
              </a:rPr>
              <a:t>L</a:t>
            </a:r>
            <a:r>
              <a:rPr lang="en-US" sz="2800" baseline="-25000" dirty="0" err="1" smtClean="0"/>
              <a:t>1</a:t>
            </a:r>
            <a:r>
              <a:rPr lang="en-US" sz="2800" dirty="0" smtClean="0"/>
              <a:t>	= </a:t>
            </a:r>
            <a:r>
              <a:rPr lang="en-US" sz="2800" i="1" dirty="0" err="1" smtClean="0">
                <a:latin typeface="Symbol" charset="2"/>
                <a:cs typeface="Symbol" charset="2"/>
              </a:rPr>
              <a:t>a</a:t>
            </a:r>
            <a:r>
              <a:rPr lang="en-US" sz="2800" i="1" dirty="0" err="1" smtClean="0">
                <a:latin typeface="Times New Roman"/>
                <a:cs typeface="Times New Roman"/>
              </a:rPr>
              <a:t>D</a:t>
            </a:r>
            <a:r>
              <a:rPr lang="en-US" sz="2800" baseline="-25000" dirty="0" err="1" smtClean="0"/>
              <a:t>1</a:t>
            </a:r>
            <a:r>
              <a:rPr lang="en-US" sz="2800" dirty="0" smtClean="0"/>
              <a:t> + (1 – </a:t>
            </a:r>
            <a:r>
              <a:rPr lang="en-US" sz="2800" i="1" dirty="0" smtClean="0">
                <a:latin typeface="Symbol" charset="2"/>
                <a:cs typeface="Symbol" charset="2"/>
              </a:rPr>
              <a:t>a</a:t>
            </a:r>
            <a:r>
              <a:rPr lang="en-US" sz="2800" dirty="0" smtClean="0"/>
              <a:t>)(</a:t>
            </a:r>
            <a:r>
              <a:rPr lang="en-US" sz="2800" i="1" dirty="0" err="1" smtClean="0">
                <a:latin typeface="Times New Roman"/>
                <a:cs typeface="Times New Roman"/>
              </a:rPr>
              <a:t>L</a:t>
            </a:r>
            <a:r>
              <a:rPr lang="en-US" sz="2800" baseline="-25000" dirty="0" err="1" smtClean="0"/>
              <a:t>0</a:t>
            </a:r>
            <a:r>
              <a:rPr lang="en-US" sz="2800" dirty="0" smtClean="0"/>
              <a:t> + </a:t>
            </a:r>
            <a:r>
              <a:rPr lang="en-US" sz="2800" i="1" dirty="0" err="1" smtClean="0"/>
              <a:t>T</a:t>
            </a:r>
            <a:r>
              <a:rPr lang="en-US" sz="2800" baseline="-25000" dirty="0" err="1" smtClean="0"/>
              <a:t>0</a:t>
            </a:r>
            <a:r>
              <a:rPr lang="en-US" sz="2800" dirty="0" smtClean="0"/>
              <a:t>)</a:t>
            </a:r>
          </a:p>
          <a:p>
            <a:pPr marL="0" indent="0" fontAlgn="auto">
              <a:spcBef>
                <a:spcPts val="0"/>
              </a:spcBef>
              <a:buFont typeface="Arial"/>
              <a:buNone/>
              <a:defRPr/>
            </a:pPr>
            <a:r>
              <a:rPr lang="en-US" sz="2800" dirty="0" smtClean="0"/>
              <a:t>		= 0.1 </a:t>
            </a:r>
            <a:r>
              <a:rPr lang="en-US" sz="2800" dirty="0"/>
              <a:t>x</a:t>
            </a:r>
            <a:r>
              <a:rPr lang="en-US" sz="2800" dirty="0" smtClean="0"/>
              <a:t> 8,415 + 0.9 </a:t>
            </a:r>
            <a:r>
              <a:rPr lang="en-US" sz="2800" dirty="0"/>
              <a:t>x</a:t>
            </a:r>
            <a:r>
              <a:rPr lang="en-US" sz="2800" dirty="0" smtClean="0"/>
              <a:t> 8,040 = </a:t>
            </a:r>
            <a:r>
              <a:rPr lang="en-US" sz="2800" b="1" i="1" dirty="0" smtClean="0">
                <a:solidFill>
                  <a:schemeClr val="tx1"/>
                </a:solidFill>
              </a:rPr>
              <a:t>8,078</a:t>
            </a:r>
            <a:endParaRPr lang="en-US" sz="2800" b="1" i="1" dirty="0">
              <a:solidFill>
                <a:schemeClr val="tx1"/>
              </a:solidFill>
            </a:endParaRPr>
          </a:p>
          <a:p>
            <a:pPr marL="0" indent="0" fontAlgn="auto">
              <a:spcBef>
                <a:spcPts val="0"/>
              </a:spcBef>
              <a:buFont typeface="Arial"/>
              <a:buNone/>
              <a:defRPr/>
            </a:pPr>
            <a:r>
              <a:rPr lang="en-US" sz="2800" i="1" dirty="0" smtClean="0">
                <a:latin typeface="Times New Roman"/>
                <a:cs typeface="Times New Roman"/>
              </a:rPr>
              <a:t>	</a:t>
            </a:r>
            <a:r>
              <a:rPr lang="en-US" sz="2800" i="1" dirty="0" err="1" smtClean="0">
                <a:latin typeface="Times New Roman"/>
                <a:cs typeface="Times New Roman"/>
              </a:rPr>
              <a:t>T</a:t>
            </a:r>
            <a:r>
              <a:rPr lang="en-US" sz="2800" baseline="-25000" dirty="0" err="1" smtClean="0"/>
              <a:t>1</a:t>
            </a:r>
            <a:r>
              <a:rPr lang="en-US" sz="2800" dirty="0" smtClean="0"/>
              <a:t>	= </a:t>
            </a:r>
            <a:r>
              <a:rPr lang="en-US" sz="2800" i="1" dirty="0" smtClean="0">
                <a:latin typeface="Symbol" charset="2"/>
                <a:cs typeface="Symbol" charset="2"/>
              </a:rPr>
              <a:t>b</a:t>
            </a:r>
            <a:r>
              <a:rPr lang="en-US" sz="2800" dirty="0" smtClean="0"/>
              <a:t>(</a:t>
            </a:r>
            <a:r>
              <a:rPr lang="en-US" sz="2800" i="1" dirty="0" err="1" smtClean="0">
                <a:latin typeface="Times New Roman"/>
                <a:cs typeface="Times New Roman"/>
              </a:rPr>
              <a:t>L</a:t>
            </a:r>
            <a:r>
              <a:rPr lang="en-US" sz="2800" baseline="-25000" dirty="0" err="1" smtClean="0"/>
              <a:t>1</a:t>
            </a:r>
            <a:r>
              <a:rPr lang="en-US" sz="2800" dirty="0" smtClean="0"/>
              <a:t> – </a:t>
            </a:r>
            <a:r>
              <a:rPr lang="en-US" sz="2800" i="1" dirty="0" err="1" smtClean="0">
                <a:latin typeface="Times New Roman"/>
                <a:cs typeface="Times New Roman"/>
              </a:rPr>
              <a:t>L</a:t>
            </a:r>
            <a:r>
              <a:rPr lang="en-US" sz="2800" baseline="-25000" dirty="0" err="1" smtClean="0"/>
              <a:t>0</a:t>
            </a:r>
            <a:r>
              <a:rPr lang="en-US" sz="2800" dirty="0" smtClean="0"/>
              <a:t>) </a:t>
            </a:r>
            <a:r>
              <a:rPr lang="en-US" sz="2800" dirty="0"/>
              <a:t>+ </a:t>
            </a:r>
            <a:r>
              <a:rPr lang="en-US" sz="2800" dirty="0" smtClean="0"/>
              <a:t>(1 – </a:t>
            </a:r>
            <a:r>
              <a:rPr lang="en-US" sz="2800" i="1" dirty="0" smtClean="0">
                <a:latin typeface="Symbol" charset="2"/>
                <a:cs typeface="Symbol" charset="2"/>
              </a:rPr>
              <a:t>b</a:t>
            </a:r>
            <a:r>
              <a:rPr lang="en-US" sz="2800" dirty="0" smtClean="0"/>
              <a:t>)</a:t>
            </a:r>
            <a:r>
              <a:rPr lang="en-US" sz="2800" i="1" dirty="0" err="1" smtClean="0">
                <a:latin typeface="Times New Roman"/>
                <a:cs typeface="Times New Roman"/>
              </a:rPr>
              <a:t>T</a:t>
            </a:r>
            <a:r>
              <a:rPr lang="en-US" sz="2800" baseline="-25000" dirty="0" err="1" smtClean="0"/>
              <a:t>0</a:t>
            </a:r>
            <a:r>
              <a:rPr lang="en-US" sz="2800" dirty="0" smtClean="0"/>
              <a:t> </a:t>
            </a:r>
          </a:p>
          <a:p>
            <a:pPr marL="0" indent="0" fontAlgn="auto">
              <a:spcBef>
                <a:spcPts val="0"/>
              </a:spcBef>
              <a:buFont typeface="Arial"/>
              <a:buNone/>
              <a:defRPr/>
            </a:pPr>
            <a:r>
              <a:rPr lang="en-US" sz="2800" dirty="0"/>
              <a:t>	</a:t>
            </a:r>
            <a:r>
              <a:rPr lang="en-US" sz="2800" dirty="0" smtClean="0"/>
              <a:t>	= </a:t>
            </a:r>
            <a:r>
              <a:rPr lang="en-US" sz="2800" dirty="0"/>
              <a:t>0.2 </a:t>
            </a:r>
            <a:r>
              <a:rPr lang="en-US" sz="2800" dirty="0" smtClean="0"/>
              <a:t>x </a:t>
            </a:r>
            <a:r>
              <a:rPr lang="en-US" sz="2800" dirty="0"/>
              <a:t>(</a:t>
            </a:r>
            <a:r>
              <a:rPr lang="en-US" sz="2800" dirty="0" smtClean="0"/>
              <a:t>8,078 – 7,367) </a:t>
            </a:r>
            <a:r>
              <a:rPr lang="en-US" sz="2800" dirty="0"/>
              <a:t>+ 0.8 </a:t>
            </a:r>
            <a:r>
              <a:rPr lang="en-US" sz="2800" dirty="0" smtClean="0"/>
              <a:t>x </a:t>
            </a:r>
            <a:r>
              <a:rPr lang="en-US" sz="2800" dirty="0"/>
              <a:t>673 = </a:t>
            </a:r>
            <a:r>
              <a:rPr lang="en-US" sz="2800" b="1" i="1" dirty="0" smtClean="0">
                <a:solidFill>
                  <a:schemeClr val="tx1"/>
                </a:solidFill>
              </a:rPr>
              <a:t>681</a:t>
            </a:r>
          </a:p>
          <a:p>
            <a:pPr fontAlgn="auto">
              <a:spcBef>
                <a:spcPts val="0"/>
              </a:spcBef>
              <a:defRPr/>
            </a:pPr>
            <a:r>
              <a:rPr lang="en-US" sz="2800" dirty="0" smtClean="0"/>
              <a:t>With new </a:t>
            </a:r>
            <a:r>
              <a:rPr lang="en-US" i="1" dirty="0">
                <a:latin typeface="Times New Roman"/>
                <a:cs typeface="Times New Roman"/>
              </a:rPr>
              <a:t>L</a:t>
            </a:r>
            <a:r>
              <a:rPr lang="en-US" baseline="-25000" dirty="0"/>
              <a:t>1</a:t>
            </a:r>
            <a:r>
              <a:rPr lang="en-US" dirty="0"/>
              <a:t> + </a:t>
            </a:r>
            <a:r>
              <a:rPr lang="en-US" i="1" dirty="0">
                <a:latin typeface="Times New Roman"/>
                <a:cs typeface="Times New Roman"/>
              </a:rPr>
              <a:t>T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sz="2800" i="1" dirty="0" smtClean="0">
                <a:latin typeface="Times New Roman"/>
                <a:cs typeface="Times New Roman"/>
              </a:rPr>
              <a:t>	</a:t>
            </a:r>
          </a:p>
          <a:p>
            <a:pPr marL="0" indent="0" fontAlgn="auto">
              <a:spcBef>
                <a:spcPts val="0"/>
              </a:spcBef>
              <a:buNone/>
              <a:defRPr/>
            </a:pPr>
            <a:r>
              <a:rPr lang="en-US" i="1" dirty="0">
                <a:latin typeface="Times New Roman"/>
                <a:cs typeface="Times New Roman"/>
              </a:rPr>
              <a:t>	</a:t>
            </a:r>
            <a:r>
              <a:rPr lang="en-US" sz="2800" i="1" dirty="0" smtClean="0">
                <a:latin typeface="Times New Roman"/>
                <a:cs typeface="Times New Roman"/>
              </a:rPr>
              <a:t>F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 = </a:t>
            </a:r>
            <a:r>
              <a:rPr lang="en-US" sz="2800" i="1" dirty="0" smtClean="0">
                <a:latin typeface="Times New Roman"/>
                <a:cs typeface="Times New Roman"/>
              </a:rPr>
              <a:t>L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 + </a:t>
            </a:r>
            <a:r>
              <a:rPr lang="en-US" sz="2800" i="1" dirty="0" smtClean="0">
                <a:latin typeface="Times New Roman"/>
                <a:cs typeface="Times New Roman"/>
              </a:rPr>
              <a:t>T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 = 8,078 + 681 = </a:t>
            </a:r>
            <a:r>
              <a:rPr lang="en-US" sz="2800" b="1" i="1" dirty="0" smtClean="0">
                <a:solidFill>
                  <a:schemeClr val="tx1"/>
                </a:solidFill>
              </a:rPr>
              <a:t>8,759</a:t>
            </a:r>
          </a:p>
          <a:p>
            <a:pPr lvl="1" fontAlgn="auto">
              <a:spcBef>
                <a:spcPts val="0"/>
              </a:spcBef>
              <a:defRPr/>
            </a:pPr>
            <a:r>
              <a:rPr lang="en-US" sz="2800" dirty="0"/>
              <a:t>Calculate </a:t>
            </a:r>
            <a:r>
              <a:rPr lang="en-US" sz="2800" i="1" dirty="0">
                <a:latin typeface="Times New Roman"/>
                <a:cs typeface="Times New Roman"/>
              </a:rPr>
              <a:t>F</a:t>
            </a:r>
            <a:r>
              <a:rPr lang="en-US" sz="2800" baseline="-25000" dirty="0"/>
              <a:t>14</a:t>
            </a:r>
            <a:r>
              <a:rPr lang="en-US" sz="2800" dirty="0"/>
              <a:t>:</a:t>
            </a:r>
          </a:p>
          <a:p>
            <a:pPr marL="0" indent="0" fontAlgn="auto">
              <a:spcBef>
                <a:spcPts val="0"/>
              </a:spcBef>
              <a:buNone/>
              <a:defRPr/>
            </a:pPr>
            <a:r>
              <a:rPr lang="en-US" dirty="0"/>
              <a:t>	</a:t>
            </a:r>
            <a:r>
              <a:rPr lang="en-US" i="1" dirty="0">
                <a:latin typeface="Times New Roman"/>
                <a:cs typeface="Times New Roman"/>
              </a:rPr>
              <a:t>F</a:t>
            </a:r>
            <a:r>
              <a:rPr lang="en-US" baseline="-25000" dirty="0"/>
              <a:t>14</a:t>
            </a:r>
            <a:r>
              <a:rPr lang="en-US" dirty="0"/>
              <a:t> = </a:t>
            </a:r>
            <a:r>
              <a:rPr lang="en-US" i="1" dirty="0">
                <a:latin typeface="Times New Roman"/>
                <a:cs typeface="Times New Roman"/>
              </a:rPr>
              <a:t>L</a:t>
            </a:r>
            <a:r>
              <a:rPr lang="en-US" baseline="-25000" dirty="0"/>
              <a:t>1</a:t>
            </a:r>
            <a:r>
              <a:rPr lang="en-US" dirty="0"/>
              <a:t> + 13</a:t>
            </a:r>
            <a:r>
              <a:rPr lang="en-US" i="1" dirty="0">
                <a:latin typeface="Times New Roman"/>
                <a:cs typeface="Times New Roman"/>
              </a:rPr>
              <a:t>T</a:t>
            </a:r>
            <a:r>
              <a:rPr lang="en-US" baseline="-25000" dirty="0"/>
              <a:t>1</a:t>
            </a:r>
            <a:r>
              <a:rPr lang="en-US" dirty="0"/>
              <a:t> = 8,078 + 13 x 681 = </a:t>
            </a:r>
            <a:r>
              <a:rPr lang="en-US" b="1" i="1" dirty="0">
                <a:solidFill>
                  <a:schemeClr val="tx1"/>
                </a:solidFill>
              </a:rPr>
              <a:t>16,931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 smtClean="0"/>
              <a:t>7-</a:t>
            </a:r>
            <a:fld id="{83AFE101-69DB-47E0-8896-25B656A633EA}" type="slidenum">
              <a:rPr lang="en-US" altLang="en-US" smtClean="0"/>
              <a:pPr/>
              <a:t>52</a:t>
            </a:fld>
            <a:endParaRPr lang="en-US" altLang="en-US" sz="1400">
              <a:latin typeface="Times New Roman" pitchFamily="18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108074"/>
              </p:ext>
            </p:extLst>
          </p:nvPr>
        </p:nvGraphicFramePr>
        <p:xfrm>
          <a:off x="6324600" y="1295400"/>
          <a:ext cx="2647950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794" name="Equation" r:id="rId3" imgW="1691280" imgH="429480" progId="Equation.DSMT4">
                  <p:embed/>
                </p:oleObj>
              </mc:Choice>
              <mc:Fallback>
                <p:oleObj name="Equation" r:id="rId3" imgW="1691280" imgH="42948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1295400"/>
                        <a:ext cx="2647950" cy="69056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80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287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7-</a:t>
            </a:r>
            <a:fld id="{BB512A51-3905-47EF-BC10-B6DD42B8681C}" type="slidenum">
              <a:rPr lang="en-US" altLang="en-US"/>
              <a:pPr/>
              <a:t>53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Trend-Corrected Exponential Smoothing (Holt’s Model)</a:t>
            </a:r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382000" cy="5334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 smtClean="0"/>
              <a:t>In general, after </a:t>
            </a:r>
            <a:r>
              <a:rPr lang="en-US" altLang="en-US" sz="2400" dirty="0"/>
              <a:t>observing demand for period t+1, revise the estimates for level and trend as follows: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400" dirty="0"/>
              <a:t>                          </a:t>
            </a:r>
            <a:r>
              <a:rPr lang="en-US" altLang="en-US" sz="2400" b="1" dirty="0">
                <a:solidFill>
                  <a:schemeClr val="bg2"/>
                </a:solidFill>
              </a:rPr>
              <a:t>L</a:t>
            </a:r>
            <a:r>
              <a:rPr lang="en-US" altLang="en-US" sz="2400" b="1" baseline="-25000" dirty="0">
                <a:solidFill>
                  <a:schemeClr val="bg2"/>
                </a:solidFill>
              </a:rPr>
              <a:t>t+1</a:t>
            </a:r>
            <a:r>
              <a:rPr lang="en-US" altLang="en-US" sz="2400" b="1" dirty="0">
                <a:solidFill>
                  <a:schemeClr val="bg2"/>
                </a:solidFill>
              </a:rPr>
              <a:t> = </a:t>
            </a:r>
            <a:r>
              <a:rPr lang="en-US" altLang="en-US" sz="2400" b="1" dirty="0">
                <a:solidFill>
                  <a:schemeClr val="bg2"/>
                </a:solidFill>
                <a:latin typeface="Symbol" pitchFamily="18" charset="2"/>
              </a:rPr>
              <a:t>a</a:t>
            </a:r>
            <a:r>
              <a:rPr lang="en-US" altLang="en-US" sz="2400" b="1" dirty="0">
                <a:solidFill>
                  <a:schemeClr val="bg2"/>
                </a:solidFill>
              </a:rPr>
              <a:t>D</a:t>
            </a:r>
            <a:r>
              <a:rPr lang="en-US" altLang="en-US" sz="2400" b="1" baseline="-25000" dirty="0">
                <a:solidFill>
                  <a:schemeClr val="bg2"/>
                </a:solidFill>
              </a:rPr>
              <a:t>t+1</a:t>
            </a:r>
            <a:r>
              <a:rPr lang="en-US" altLang="en-US" sz="2400" b="1" dirty="0">
                <a:solidFill>
                  <a:schemeClr val="bg2"/>
                </a:solidFill>
              </a:rPr>
              <a:t> + (1-</a:t>
            </a:r>
            <a:r>
              <a:rPr lang="en-US" altLang="en-US" sz="2400" b="1" dirty="0">
                <a:solidFill>
                  <a:schemeClr val="bg2"/>
                </a:solidFill>
                <a:latin typeface="Symbol" pitchFamily="18" charset="2"/>
              </a:rPr>
              <a:t>a</a:t>
            </a:r>
            <a:r>
              <a:rPr lang="en-US" altLang="en-US" sz="2400" b="1" dirty="0">
                <a:solidFill>
                  <a:schemeClr val="bg2"/>
                </a:solidFill>
              </a:rPr>
              <a:t>)(L</a:t>
            </a:r>
            <a:r>
              <a:rPr lang="en-US" altLang="en-US" sz="2400" b="1" baseline="-25000" dirty="0">
                <a:solidFill>
                  <a:schemeClr val="bg2"/>
                </a:solidFill>
              </a:rPr>
              <a:t>t</a:t>
            </a:r>
            <a:r>
              <a:rPr lang="en-US" altLang="en-US" sz="2400" b="1" dirty="0">
                <a:solidFill>
                  <a:schemeClr val="bg2"/>
                </a:solidFill>
              </a:rPr>
              <a:t> + </a:t>
            </a:r>
            <a:r>
              <a:rPr lang="en-US" altLang="en-US" sz="2400" b="1" dirty="0" err="1">
                <a:solidFill>
                  <a:schemeClr val="bg2"/>
                </a:solidFill>
              </a:rPr>
              <a:t>T</a:t>
            </a:r>
            <a:r>
              <a:rPr lang="en-US" altLang="en-US" sz="2400" b="1" baseline="-25000" dirty="0" err="1">
                <a:solidFill>
                  <a:schemeClr val="bg2"/>
                </a:solidFill>
              </a:rPr>
              <a:t>t</a:t>
            </a:r>
            <a:r>
              <a:rPr lang="en-US" altLang="en-US" sz="2400" b="1" dirty="0">
                <a:solidFill>
                  <a:schemeClr val="bg2"/>
                </a:solidFill>
              </a:rPr>
              <a:t>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400" b="1" dirty="0">
                <a:solidFill>
                  <a:schemeClr val="bg2"/>
                </a:solidFill>
              </a:rPr>
              <a:t>                          T</a:t>
            </a:r>
            <a:r>
              <a:rPr lang="en-US" altLang="en-US" sz="2400" b="1" baseline="-25000" dirty="0">
                <a:solidFill>
                  <a:schemeClr val="bg2"/>
                </a:solidFill>
              </a:rPr>
              <a:t>t+1</a:t>
            </a:r>
            <a:r>
              <a:rPr lang="en-US" altLang="en-US" sz="2400" b="1" dirty="0">
                <a:solidFill>
                  <a:schemeClr val="bg2"/>
                </a:solidFill>
              </a:rPr>
              <a:t> = </a:t>
            </a:r>
            <a:r>
              <a:rPr lang="en-US" altLang="en-US" sz="2400" b="1" dirty="0">
                <a:solidFill>
                  <a:schemeClr val="bg2"/>
                </a:solidFill>
                <a:latin typeface="Symbol" pitchFamily="18" charset="2"/>
              </a:rPr>
              <a:t>b</a:t>
            </a:r>
            <a:r>
              <a:rPr lang="en-US" altLang="en-US" sz="2400" b="1" dirty="0">
                <a:solidFill>
                  <a:schemeClr val="bg2"/>
                </a:solidFill>
              </a:rPr>
              <a:t>(L</a:t>
            </a:r>
            <a:r>
              <a:rPr lang="en-US" altLang="en-US" sz="2400" b="1" baseline="-25000" dirty="0">
                <a:solidFill>
                  <a:schemeClr val="bg2"/>
                </a:solidFill>
              </a:rPr>
              <a:t>t+1</a:t>
            </a:r>
            <a:r>
              <a:rPr lang="en-US" altLang="en-US" sz="2400" b="1" dirty="0">
                <a:solidFill>
                  <a:schemeClr val="bg2"/>
                </a:solidFill>
              </a:rPr>
              <a:t> - L</a:t>
            </a:r>
            <a:r>
              <a:rPr lang="en-US" altLang="en-US" sz="2400" b="1" baseline="-25000" dirty="0">
                <a:solidFill>
                  <a:schemeClr val="bg2"/>
                </a:solidFill>
              </a:rPr>
              <a:t>t</a:t>
            </a:r>
            <a:r>
              <a:rPr lang="en-US" altLang="en-US" sz="2400" b="1" dirty="0">
                <a:solidFill>
                  <a:schemeClr val="bg2"/>
                </a:solidFill>
              </a:rPr>
              <a:t>) + (1-</a:t>
            </a:r>
            <a:r>
              <a:rPr lang="en-US" altLang="en-US" sz="2400" b="1" dirty="0">
                <a:solidFill>
                  <a:schemeClr val="bg2"/>
                </a:solidFill>
                <a:latin typeface="Symbol" pitchFamily="18" charset="2"/>
              </a:rPr>
              <a:t>b</a:t>
            </a:r>
            <a:r>
              <a:rPr lang="en-US" altLang="en-US" sz="2400" b="1" dirty="0">
                <a:solidFill>
                  <a:schemeClr val="bg2"/>
                </a:solidFill>
              </a:rPr>
              <a:t>)</a:t>
            </a:r>
            <a:r>
              <a:rPr lang="en-US" altLang="en-US" sz="2400" b="1" dirty="0" err="1">
                <a:solidFill>
                  <a:schemeClr val="bg2"/>
                </a:solidFill>
              </a:rPr>
              <a:t>T</a:t>
            </a:r>
            <a:r>
              <a:rPr lang="en-US" altLang="en-US" sz="2400" b="1" baseline="-25000" dirty="0" err="1">
                <a:solidFill>
                  <a:schemeClr val="bg2"/>
                </a:solidFill>
              </a:rPr>
              <a:t>t</a:t>
            </a:r>
            <a:r>
              <a:rPr lang="en-US" altLang="en-US" sz="2400" b="1" dirty="0">
                <a:solidFill>
                  <a:schemeClr val="bg2"/>
                </a:solidFill>
              </a:rPr>
              <a:t> 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400" dirty="0">
                <a:latin typeface="Symbol" pitchFamily="18" charset="2"/>
              </a:rPr>
              <a:t>                                a</a:t>
            </a:r>
            <a:r>
              <a:rPr lang="en-US" altLang="en-US" sz="2400" dirty="0"/>
              <a:t> = smoothing constant for level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400" dirty="0">
                <a:latin typeface="Symbol" pitchFamily="18" charset="2"/>
              </a:rPr>
              <a:t>                                b</a:t>
            </a:r>
            <a:r>
              <a:rPr lang="en-US" altLang="en-US" sz="2400" dirty="0"/>
              <a:t> = smoothing constant for trend</a:t>
            </a:r>
          </a:p>
          <a:p>
            <a:pPr>
              <a:lnSpc>
                <a:spcPct val="90000"/>
              </a:lnSpc>
            </a:pP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b="1" u="sng" dirty="0"/>
              <a:t>Example:</a:t>
            </a:r>
            <a:r>
              <a:rPr lang="en-US" altLang="en-US" b="1" dirty="0"/>
              <a:t> Tahoe Salt demand data.</a:t>
            </a:r>
            <a:r>
              <a:rPr lang="en-US" altLang="en-US" sz="2400" dirty="0"/>
              <a:t>  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400" dirty="0"/>
              <a:t>	Forecast demand for period 1 using Holt’s model (trend corrected exponential smoothing)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400" dirty="0"/>
              <a:t>Using linear regression,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400" dirty="0"/>
              <a:t>               </a:t>
            </a:r>
            <a:r>
              <a:rPr lang="en-US" altLang="en-US" sz="2400" dirty="0" smtClean="0"/>
              <a:t>L</a:t>
            </a:r>
            <a:r>
              <a:rPr lang="en-US" altLang="en-US" sz="2400" baseline="-25000" dirty="0" smtClean="0"/>
              <a:t>0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= </a:t>
            </a:r>
            <a:r>
              <a:rPr lang="en-US" altLang="en-US" sz="2400" b="1" dirty="0">
                <a:solidFill>
                  <a:schemeClr val="tx1"/>
                </a:solidFill>
              </a:rPr>
              <a:t>12015</a:t>
            </a:r>
            <a:r>
              <a:rPr lang="en-US" altLang="en-US" sz="2400" dirty="0"/>
              <a:t> (linear </a:t>
            </a:r>
            <a:r>
              <a:rPr lang="en-US" altLang="en-US" sz="2400" dirty="0" smtClean="0"/>
              <a:t>intercept at </a:t>
            </a:r>
            <a:r>
              <a:rPr lang="en-US" altLang="en-US" sz="2400" i="1" u="sng" dirty="0" smtClean="0"/>
              <a:t>end </a:t>
            </a:r>
            <a:r>
              <a:rPr lang="en-US" altLang="en-US" sz="2400" dirty="0" smtClean="0"/>
              <a:t> of data set)</a:t>
            </a:r>
            <a:endParaRPr lang="en-US" altLang="en-US" sz="2400" dirty="0"/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400" dirty="0"/>
              <a:t>               </a:t>
            </a:r>
            <a:r>
              <a:rPr lang="en-US" altLang="en-US" sz="2400" dirty="0" smtClean="0"/>
              <a:t>T</a:t>
            </a:r>
            <a:r>
              <a:rPr lang="en-US" altLang="en-US" sz="2400" baseline="-25000" dirty="0" smtClean="0"/>
              <a:t>0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= </a:t>
            </a:r>
            <a:r>
              <a:rPr lang="en-US" altLang="en-US" sz="2400" b="1" dirty="0">
                <a:solidFill>
                  <a:schemeClr val="tx1"/>
                </a:solidFill>
              </a:rPr>
              <a:t>1549</a:t>
            </a:r>
            <a:r>
              <a:rPr lang="en-US" altLang="en-US" sz="2400" dirty="0"/>
              <a:t> (linear slope)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7-</a:t>
            </a:r>
            <a:fld id="{4260AFC1-17EB-4FF0-A2FC-719FA05167C4}" type="slidenum">
              <a:rPr lang="en-US" altLang="en-US"/>
              <a:pPr/>
              <a:t>54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Holt’s Model Example (continued)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686800" cy="5257800"/>
          </a:xfrm>
        </p:spPr>
        <p:txBody>
          <a:bodyPr/>
          <a:lstStyle/>
          <a:p>
            <a:r>
              <a:rPr lang="en-US" altLang="en-US" sz="2400"/>
              <a:t>Forecast for period 1:</a:t>
            </a:r>
          </a:p>
          <a:p>
            <a:pPr>
              <a:buFont typeface="Monotype Sorts" pitchFamily="2" charset="2"/>
              <a:buNone/>
            </a:pPr>
            <a:r>
              <a:rPr lang="en-US" altLang="en-US" sz="2400"/>
              <a:t>                  </a:t>
            </a:r>
            <a:r>
              <a:rPr lang="en-US" altLang="en-US" sz="2400" b="1"/>
              <a:t>F</a:t>
            </a:r>
            <a:r>
              <a:rPr lang="en-US" altLang="en-US" sz="2400" b="1" baseline="-25000"/>
              <a:t>1</a:t>
            </a:r>
            <a:r>
              <a:rPr lang="en-US" altLang="en-US" sz="2400" b="1"/>
              <a:t> = L</a:t>
            </a:r>
            <a:r>
              <a:rPr lang="en-US" altLang="en-US" sz="2400" b="1" baseline="-25000"/>
              <a:t>0</a:t>
            </a:r>
            <a:r>
              <a:rPr lang="en-US" altLang="en-US" sz="2400" b="1"/>
              <a:t> + T</a:t>
            </a:r>
            <a:r>
              <a:rPr lang="en-US" altLang="en-US" sz="2400" b="1" baseline="-25000"/>
              <a:t>0</a:t>
            </a:r>
            <a:r>
              <a:rPr lang="en-US" altLang="en-US" sz="2400" b="1"/>
              <a:t> = 12015 + 1549 = </a:t>
            </a:r>
            <a:r>
              <a:rPr lang="en-US" altLang="en-US" sz="2400" b="1">
                <a:solidFill>
                  <a:schemeClr val="hlink"/>
                </a:solidFill>
              </a:rPr>
              <a:t>13564</a:t>
            </a:r>
          </a:p>
          <a:p>
            <a:r>
              <a:rPr lang="en-US" altLang="en-US" sz="2400"/>
              <a:t>Observed demand for period 1 = </a:t>
            </a:r>
            <a:r>
              <a:rPr lang="en-US" altLang="en-US" sz="2400" b="1"/>
              <a:t>D1 = 8000</a:t>
            </a:r>
          </a:p>
          <a:p>
            <a:pPr>
              <a:buFont typeface="Monotype Sorts" pitchFamily="2" charset="2"/>
              <a:buNone/>
            </a:pPr>
            <a:r>
              <a:rPr lang="en-US" altLang="en-US" sz="2400"/>
              <a:t>                  </a:t>
            </a:r>
            <a:r>
              <a:rPr lang="en-US" altLang="en-US" sz="2400" b="1"/>
              <a:t>E</a:t>
            </a:r>
            <a:r>
              <a:rPr lang="en-US" altLang="en-US" sz="2400" b="1" baseline="-25000"/>
              <a:t>1</a:t>
            </a:r>
            <a:r>
              <a:rPr lang="en-US" altLang="en-US" sz="2400" b="1"/>
              <a:t> = F</a:t>
            </a:r>
            <a:r>
              <a:rPr lang="en-US" altLang="en-US" sz="2400" b="1" baseline="-25000"/>
              <a:t>1</a:t>
            </a:r>
            <a:r>
              <a:rPr lang="en-US" altLang="en-US" sz="2400" b="1"/>
              <a:t> - D</a:t>
            </a:r>
            <a:r>
              <a:rPr lang="en-US" altLang="en-US" sz="2400" b="1" baseline="-25000"/>
              <a:t>1</a:t>
            </a:r>
            <a:r>
              <a:rPr lang="en-US" altLang="en-US" sz="2400" b="1"/>
              <a:t> = 13564 - 8000 = 5564</a:t>
            </a:r>
          </a:p>
          <a:p>
            <a:r>
              <a:rPr lang="en-US" altLang="en-US" sz="2400"/>
              <a:t>Assume </a:t>
            </a:r>
            <a:r>
              <a:rPr lang="en-US" altLang="en-US" sz="2400">
                <a:latin typeface="Symbol" pitchFamily="18" charset="2"/>
              </a:rPr>
              <a:t>a</a:t>
            </a:r>
            <a:r>
              <a:rPr lang="en-US" altLang="en-US" sz="2400"/>
              <a:t> = 0.1, </a:t>
            </a:r>
            <a:r>
              <a:rPr lang="en-US" altLang="en-US" sz="2400">
                <a:latin typeface="Symbol" pitchFamily="18" charset="2"/>
              </a:rPr>
              <a:t>b</a:t>
            </a:r>
            <a:r>
              <a:rPr lang="en-US" altLang="en-US" sz="2400"/>
              <a:t> = 0.2</a:t>
            </a:r>
          </a:p>
          <a:p>
            <a:pPr>
              <a:buFont typeface="Monotype Sorts" pitchFamily="2" charset="2"/>
              <a:buNone/>
            </a:pPr>
            <a:r>
              <a:rPr lang="en-US" altLang="en-US" sz="2400"/>
              <a:t>	</a:t>
            </a:r>
          </a:p>
          <a:p>
            <a:pPr>
              <a:buFont typeface="Monotype Sorts" pitchFamily="2" charset="2"/>
              <a:buNone/>
            </a:pPr>
            <a:r>
              <a:rPr lang="en-US" altLang="en-US" sz="2400" b="1"/>
              <a:t>L</a:t>
            </a:r>
            <a:r>
              <a:rPr lang="en-US" altLang="en-US" sz="2400" b="1" baseline="-25000"/>
              <a:t>1</a:t>
            </a:r>
            <a:r>
              <a:rPr lang="en-US" altLang="en-US" sz="2400" b="1"/>
              <a:t> = </a:t>
            </a:r>
            <a:r>
              <a:rPr lang="en-US" altLang="en-US" sz="2400" b="1">
                <a:latin typeface="Symbol" pitchFamily="18" charset="2"/>
              </a:rPr>
              <a:t>a</a:t>
            </a:r>
            <a:r>
              <a:rPr lang="en-US" altLang="en-US" sz="2400" b="1"/>
              <a:t>D</a:t>
            </a:r>
            <a:r>
              <a:rPr lang="en-US" altLang="en-US" sz="2400" b="1" baseline="-25000"/>
              <a:t>1</a:t>
            </a:r>
            <a:r>
              <a:rPr lang="en-US" altLang="en-US" sz="2400" b="1"/>
              <a:t>+(1-</a:t>
            </a:r>
            <a:r>
              <a:rPr lang="en-US" altLang="en-US" sz="2400" b="1">
                <a:latin typeface="Symbol" pitchFamily="18" charset="2"/>
              </a:rPr>
              <a:t>a</a:t>
            </a:r>
            <a:r>
              <a:rPr lang="en-US" altLang="en-US" sz="2400" b="1"/>
              <a:t>)(L</a:t>
            </a:r>
            <a:r>
              <a:rPr lang="en-US" altLang="en-US" sz="2400" b="1" baseline="-25000"/>
              <a:t>0</a:t>
            </a:r>
            <a:r>
              <a:rPr lang="en-US" altLang="en-US" sz="2400" b="1"/>
              <a:t>+T</a:t>
            </a:r>
            <a:r>
              <a:rPr lang="en-US" altLang="en-US" sz="2400" b="1" baseline="-25000"/>
              <a:t>0</a:t>
            </a:r>
            <a:r>
              <a:rPr lang="en-US" altLang="en-US" sz="2400" b="1"/>
              <a:t>)=(0.1)(8000)+(0.9)(13564) =</a:t>
            </a:r>
            <a:r>
              <a:rPr lang="en-US" altLang="en-US" sz="2400" b="1">
                <a:solidFill>
                  <a:schemeClr val="hlink"/>
                </a:solidFill>
              </a:rPr>
              <a:t>13008</a:t>
            </a:r>
          </a:p>
          <a:p>
            <a:pPr>
              <a:buFont typeface="Monotype Sorts" pitchFamily="2" charset="2"/>
              <a:buNone/>
            </a:pPr>
            <a:r>
              <a:rPr lang="en-US" altLang="en-US" sz="2400" b="1"/>
              <a:t>T</a:t>
            </a:r>
            <a:r>
              <a:rPr lang="en-US" altLang="en-US" sz="2400" b="1" baseline="-25000"/>
              <a:t>1</a:t>
            </a:r>
            <a:r>
              <a:rPr lang="en-US" altLang="en-US" sz="2400" b="1"/>
              <a:t> = </a:t>
            </a:r>
            <a:r>
              <a:rPr lang="en-US" altLang="en-US" sz="2400" b="1">
                <a:latin typeface="Symbol" pitchFamily="18" charset="2"/>
              </a:rPr>
              <a:t>b</a:t>
            </a:r>
            <a:r>
              <a:rPr lang="en-US" altLang="en-US" sz="2400" b="1"/>
              <a:t>(L</a:t>
            </a:r>
            <a:r>
              <a:rPr lang="en-US" altLang="en-US" sz="2400" b="1" baseline="-25000"/>
              <a:t>1</a:t>
            </a:r>
            <a:r>
              <a:rPr lang="en-US" altLang="en-US" sz="2400" b="1"/>
              <a:t>- L</a:t>
            </a:r>
            <a:r>
              <a:rPr lang="en-US" altLang="en-US" sz="2400" b="1" baseline="-25000"/>
              <a:t>0</a:t>
            </a:r>
            <a:r>
              <a:rPr lang="en-US" altLang="en-US" sz="2400" b="1"/>
              <a:t>)+(1-</a:t>
            </a:r>
            <a:r>
              <a:rPr lang="en-US" altLang="en-US" sz="2400" b="1">
                <a:latin typeface="Symbol" pitchFamily="18" charset="2"/>
              </a:rPr>
              <a:t>b</a:t>
            </a:r>
            <a:r>
              <a:rPr lang="en-US" altLang="en-US" sz="2400" b="1"/>
              <a:t>)T</a:t>
            </a:r>
            <a:r>
              <a:rPr lang="en-US" altLang="en-US" sz="2400" b="1" baseline="-25000"/>
              <a:t>0</a:t>
            </a:r>
            <a:r>
              <a:rPr lang="en-US" altLang="en-US" sz="2400" b="1"/>
              <a:t> = (0.2)(13008-12015) 									+(0.8)(1549)=</a:t>
            </a:r>
            <a:r>
              <a:rPr lang="en-US" altLang="en-US" sz="2400" b="1">
                <a:solidFill>
                  <a:schemeClr val="hlink"/>
                </a:solidFill>
              </a:rPr>
              <a:t>1438</a:t>
            </a:r>
          </a:p>
          <a:p>
            <a:pPr>
              <a:buFont typeface="Monotype Sorts" pitchFamily="2" charset="2"/>
              <a:buNone/>
            </a:pPr>
            <a:r>
              <a:rPr lang="en-US" altLang="en-US" sz="2400"/>
              <a:t>                  </a:t>
            </a:r>
          </a:p>
          <a:p>
            <a:pPr>
              <a:buFont typeface="Monotype Sorts" pitchFamily="2" charset="2"/>
              <a:buNone/>
            </a:pPr>
            <a:r>
              <a:rPr lang="en-US" altLang="en-US" sz="2400"/>
              <a:t>		</a:t>
            </a:r>
            <a:r>
              <a:rPr lang="en-US" altLang="en-US" sz="2400" b="1"/>
              <a:t>F</a:t>
            </a:r>
            <a:r>
              <a:rPr lang="en-US" altLang="en-US" sz="2400" b="1" baseline="-25000"/>
              <a:t>2</a:t>
            </a:r>
            <a:r>
              <a:rPr lang="en-US" altLang="en-US" sz="2400" b="1"/>
              <a:t> = L</a:t>
            </a:r>
            <a:r>
              <a:rPr lang="en-US" altLang="en-US" sz="2400" b="1" baseline="-25000"/>
              <a:t>1</a:t>
            </a:r>
            <a:r>
              <a:rPr lang="en-US" altLang="en-US" sz="2400" b="1"/>
              <a:t> + T</a:t>
            </a:r>
            <a:r>
              <a:rPr lang="en-US" altLang="en-US" sz="2400" b="1" baseline="-25000"/>
              <a:t>1</a:t>
            </a:r>
            <a:r>
              <a:rPr lang="en-US" altLang="en-US" sz="2400" b="1"/>
              <a:t> = 13008 + 1438 = </a:t>
            </a:r>
            <a:r>
              <a:rPr lang="en-US" altLang="en-US" sz="2400" b="1">
                <a:solidFill>
                  <a:schemeClr val="hlink"/>
                </a:solidFill>
              </a:rPr>
              <a:t>14446</a:t>
            </a:r>
          </a:p>
          <a:p>
            <a:pPr>
              <a:buFont typeface="Monotype Sorts" pitchFamily="2" charset="2"/>
              <a:buNone/>
            </a:pPr>
            <a:r>
              <a:rPr lang="en-US" altLang="en-US" sz="2400" b="1"/>
              <a:t>          F</a:t>
            </a:r>
            <a:r>
              <a:rPr lang="en-US" altLang="en-US" sz="2400" b="1" baseline="-25000"/>
              <a:t>5</a:t>
            </a:r>
            <a:r>
              <a:rPr lang="en-US" altLang="en-US" sz="2400" b="1"/>
              <a:t> = L</a:t>
            </a:r>
            <a:r>
              <a:rPr lang="en-US" altLang="en-US" sz="2400" b="1" baseline="-25000"/>
              <a:t>1</a:t>
            </a:r>
            <a:r>
              <a:rPr lang="en-US" altLang="en-US" sz="2400" b="1"/>
              <a:t> + 4T</a:t>
            </a:r>
            <a:r>
              <a:rPr lang="en-US" altLang="en-US" sz="2400" b="1" baseline="-25000"/>
              <a:t>1</a:t>
            </a:r>
            <a:r>
              <a:rPr lang="en-US" altLang="en-US" sz="2400" b="1"/>
              <a:t> = 13008 + (4)(1438) = </a:t>
            </a:r>
            <a:r>
              <a:rPr lang="en-US" altLang="en-US" sz="2400" b="1">
                <a:solidFill>
                  <a:schemeClr val="hlink"/>
                </a:solidFill>
              </a:rPr>
              <a:t>18760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7-</a:t>
            </a:r>
            <a:fld id="{4CFBDB41-4386-4C16-BA96-7D0592D5B28E}" type="slidenum">
              <a:rPr lang="en-US" altLang="en-US"/>
              <a:pPr/>
              <a:t>55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20275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487" rIns="90487" anchor="ctr"/>
          <a:lstStyle/>
          <a:p>
            <a:r>
              <a:rPr lang="en-US" altLang="en-US"/>
              <a:t>Example</a:t>
            </a:r>
          </a:p>
        </p:txBody>
      </p:sp>
      <p:graphicFrame>
        <p:nvGraphicFramePr>
          <p:cNvPr id="202755" name="Object 3"/>
          <p:cNvGraphicFramePr>
            <a:graphicFrameLocks/>
          </p:cNvGraphicFramePr>
          <p:nvPr/>
        </p:nvGraphicFramePr>
        <p:xfrm>
          <a:off x="914400" y="1600200"/>
          <a:ext cx="7239000" cy="455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93" name="Worksheet" r:id="rId3" imgW="4581487" imgH="3248061" progId="Excel.Sheet.8">
                  <p:embed/>
                </p:oleObj>
              </mc:Choice>
              <mc:Fallback>
                <p:oleObj name="Worksheet" r:id="rId3" imgW="4581487" imgH="3248061" progId="Excel.Sheet.8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600200"/>
                        <a:ext cx="7239000" cy="455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2756" name="Oval 4"/>
          <p:cNvSpPr>
            <a:spLocks noChangeArrowheads="1"/>
          </p:cNvSpPr>
          <p:nvPr/>
        </p:nvSpPr>
        <p:spPr bwMode="auto">
          <a:xfrm>
            <a:off x="3505200" y="2209800"/>
            <a:ext cx="1066800" cy="381000"/>
          </a:xfrm>
          <a:prstGeom prst="ellips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2757" name="Oval 5"/>
          <p:cNvSpPr>
            <a:spLocks noChangeArrowheads="1"/>
          </p:cNvSpPr>
          <p:nvPr/>
        </p:nvSpPr>
        <p:spPr bwMode="auto">
          <a:xfrm>
            <a:off x="4876800" y="2209800"/>
            <a:ext cx="1066800" cy="381000"/>
          </a:xfrm>
          <a:prstGeom prst="ellips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2758" name="Line 6"/>
          <p:cNvSpPr>
            <a:spLocks noChangeShapeType="1"/>
          </p:cNvSpPr>
          <p:nvPr/>
        </p:nvSpPr>
        <p:spPr bwMode="auto">
          <a:xfrm flipV="1">
            <a:off x="3962400" y="1066800"/>
            <a:ext cx="2209800" cy="114300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2759" name="Line 7"/>
          <p:cNvSpPr>
            <a:spLocks noChangeShapeType="1"/>
          </p:cNvSpPr>
          <p:nvPr/>
        </p:nvSpPr>
        <p:spPr bwMode="auto">
          <a:xfrm flipV="1">
            <a:off x="5410200" y="1066800"/>
            <a:ext cx="762000" cy="114300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2760" name="Text Box 8"/>
          <p:cNvSpPr txBox="1">
            <a:spLocks noChangeArrowheads="1"/>
          </p:cNvSpPr>
          <p:nvPr/>
        </p:nvSpPr>
        <p:spPr bwMode="auto">
          <a:xfrm>
            <a:off x="5715000" y="228600"/>
            <a:ext cx="3073400" cy="8350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/>
              <a:t>Slope and intercept</a:t>
            </a:r>
          </a:p>
          <a:p>
            <a:r>
              <a:rPr lang="en-US" altLang="en-US" b="1"/>
              <a:t>terms from regression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7-</a:t>
            </a:r>
            <a:fld id="{030A4EC5-69B2-4B09-930C-59CEE4D35699}" type="slidenum">
              <a:rPr lang="en-US" altLang="en-US"/>
              <a:pPr/>
              <a:t>56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152400"/>
            <a:ext cx="7620000" cy="762000"/>
          </a:xfrm>
          <a:noFill/>
          <a:ln/>
        </p:spPr>
        <p:txBody>
          <a:bodyPr lIns="90487" rIns="90487" anchor="ctr"/>
          <a:lstStyle/>
          <a:p>
            <a:r>
              <a:rPr lang="en-US" altLang="en-US" sz="2800"/>
              <a:t>Example : Varying Smoothing Constants</a:t>
            </a:r>
          </a:p>
        </p:txBody>
      </p:sp>
      <p:graphicFrame>
        <p:nvGraphicFramePr>
          <p:cNvPr id="206851" name="Object 3"/>
          <p:cNvGraphicFramePr>
            <a:graphicFrameLocks/>
          </p:cNvGraphicFramePr>
          <p:nvPr/>
        </p:nvGraphicFramePr>
        <p:xfrm>
          <a:off x="685800" y="1524000"/>
          <a:ext cx="7899400" cy="478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84" name="Worksheet" r:id="rId3" imgW="4581483" imgH="3248152" progId="Excel.Sheet.8">
                  <p:embed/>
                </p:oleObj>
              </mc:Choice>
              <mc:Fallback>
                <p:oleObj name="Worksheet" r:id="rId3" imgW="4581483" imgH="3248152" progId="Excel.Sheet.8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524000"/>
                        <a:ext cx="7899400" cy="478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7-</a:t>
            </a:r>
            <a:fld id="{F118B540-177B-4C64-96ED-C2E67AE89AAC}" type="slidenum">
              <a:rPr lang="en-US" altLang="en-US"/>
              <a:pPr/>
              <a:t>57</a:t>
            </a:fld>
            <a:endParaRPr lang="en-US" altLang="en-US" sz="1400">
              <a:latin typeface="Times New Roman" pitchFamily="18" charset="0"/>
            </a:endParaRPr>
          </a:p>
        </p:txBody>
      </p:sp>
      <p:graphicFrame>
        <p:nvGraphicFramePr>
          <p:cNvPr id="207874" name="Object 2"/>
          <p:cNvGraphicFramePr>
            <a:graphicFrameLocks/>
          </p:cNvGraphicFramePr>
          <p:nvPr/>
        </p:nvGraphicFramePr>
        <p:xfrm>
          <a:off x="762000" y="1524000"/>
          <a:ext cx="7924800" cy="480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08" name="Worksheet" r:id="rId3" imgW="4581483" imgH="3248152" progId="Excel.Sheet.8">
                  <p:embed/>
                </p:oleObj>
              </mc:Choice>
              <mc:Fallback>
                <p:oleObj name="Worksheet" r:id="rId3" imgW="4581483" imgH="3248152" progId="Excel.Sheet.8">
                  <p:embed/>
                  <p:pic>
                    <p:nvPicPr>
                      <p:cNvPr id="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524000"/>
                        <a:ext cx="7924800" cy="480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875" name="Rectangle 3"/>
          <p:cNvSpPr>
            <a:spLocks noGrp="1" noChangeArrowheads="1"/>
          </p:cNvSpPr>
          <p:nvPr>
            <p:ph type="title"/>
          </p:nvPr>
        </p:nvSpPr>
        <p:spPr>
          <a:xfrm>
            <a:off x="1143000" y="152400"/>
            <a:ext cx="7620000" cy="762000"/>
          </a:xfrm>
          <a:noFill/>
          <a:ln/>
        </p:spPr>
        <p:txBody>
          <a:bodyPr lIns="90487" rIns="90487" anchor="ctr"/>
          <a:lstStyle/>
          <a:p>
            <a:r>
              <a:rPr lang="en-US" altLang="en-US" sz="2800"/>
              <a:t>Example : Varying Smoothing Constants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7-</a:t>
            </a:r>
            <a:fld id="{573A9303-DE87-4B0C-BEF1-D0D238D98FE6}" type="slidenum">
              <a:rPr lang="en-US" altLang="en-US"/>
              <a:pPr/>
              <a:t>58</a:t>
            </a:fld>
            <a:endParaRPr lang="en-US" altLang="en-US" sz="1400">
              <a:latin typeface="Times New Roman" pitchFamily="18" charset="0"/>
            </a:endParaRPr>
          </a:p>
        </p:txBody>
      </p:sp>
      <p:graphicFrame>
        <p:nvGraphicFramePr>
          <p:cNvPr id="208898" name="Object 2"/>
          <p:cNvGraphicFramePr>
            <a:graphicFrameLocks noChangeAspect="1"/>
          </p:cNvGraphicFramePr>
          <p:nvPr/>
        </p:nvGraphicFramePr>
        <p:xfrm>
          <a:off x="760413" y="1293813"/>
          <a:ext cx="7839075" cy="5183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32" name="Worksheet" r:id="rId3" imgW="4581483" imgH="3248152" progId="Excel.Sheet.8">
                  <p:embed/>
                </p:oleObj>
              </mc:Choice>
              <mc:Fallback>
                <p:oleObj name="Worksheet" r:id="rId3" imgW="4581483" imgH="3248152" progId="Excel.Shee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13" y="1293813"/>
                        <a:ext cx="7839075" cy="5183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899" name="Rectangle 3"/>
          <p:cNvSpPr>
            <a:spLocks noGrp="1" noChangeArrowheads="1"/>
          </p:cNvSpPr>
          <p:nvPr>
            <p:ph type="title"/>
          </p:nvPr>
        </p:nvSpPr>
        <p:spPr>
          <a:xfrm>
            <a:off x="1143000" y="152400"/>
            <a:ext cx="7620000" cy="762000"/>
          </a:xfrm>
          <a:noFill/>
          <a:ln/>
        </p:spPr>
        <p:txBody>
          <a:bodyPr lIns="90487" rIns="90487" anchor="ctr"/>
          <a:lstStyle/>
          <a:p>
            <a:r>
              <a:rPr lang="en-US" altLang="en-US" sz="2800"/>
              <a:t>Example : Varying Smoothing Constants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7-</a:t>
            </a:r>
            <a:fld id="{FA1B5143-0F7D-4376-8608-9EEA6385E96B}" type="slidenum">
              <a:rPr lang="en-US" altLang="en-US"/>
              <a:pPr/>
              <a:t>59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Trend- and Seasonality-Corrected Exponential Smoothing (Winters)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610600" cy="5334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b="1" dirty="0"/>
              <a:t>Appropriate when the systematic component of demand is assumed to have a level, trend, and seasonal factor</a:t>
            </a:r>
          </a:p>
          <a:p>
            <a:pPr>
              <a:lnSpc>
                <a:spcPct val="90000"/>
              </a:lnSpc>
            </a:pP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Systematic component = (</a:t>
            </a:r>
            <a:r>
              <a:rPr lang="en-US" altLang="en-US" sz="2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level+trend</a:t>
            </a:r>
            <a:r>
              <a:rPr lang="en-US" alt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)(seasonal factor)</a:t>
            </a:r>
          </a:p>
          <a:p>
            <a:pPr>
              <a:lnSpc>
                <a:spcPct val="90000"/>
              </a:lnSpc>
            </a:pPr>
            <a:endParaRPr lang="en-US" altLang="en-US" sz="2400" b="1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Assume periodicity p</a:t>
            </a:r>
          </a:p>
          <a:p>
            <a:pPr>
              <a:lnSpc>
                <a:spcPct val="90000"/>
              </a:lnSpc>
            </a:pP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Obtain initial estimates of level (L</a:t>
            </a:r>
            <a:r>
              <a:rPr lang="en-US" altLang="en-US" sz="2400" baseline="-25000" dirty="0"/>
              <a:t>0</a:t>
            </a:r>
            <a:r>
              <a:rPr lang="en-US" altLang="en-US" sz="2400" dirty="0"/>
              <a:t>), trend (T</a:t>
            </a:r>
            <a:r>
              <a:rPr lang="en-US" altLang="en-US" sz="2400" baseline="-25000" dirty="0"/>
              <a:t>0</a:t>
            </a:r>
            <a:r>
              <a:rPr lang="en-US" altLang="en-US" sz="2400" dirty="0"/>
              <a:t>), seasonal factors (S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,…,</a:t>
            </a:r>
            <a:r>
              <a:rPr lang="en-US" altLang="en-US" sz="2400" dirty="0" err="1"/>
              <a:t>S</a:t>
            </a:r>
            <a:r>
              <a:rPr lang="en-US" altLang="en-US" sz="2400" baseline="-25000" dirty="0" err="1"/>
              <a:t>p</a:t>
            </a:r>
            <a:r>
              <a:rPr lang="en-US" altLang="en-US" sz="2400" dirty="0"/>
              <a:t>) using procedure for </a:t>
            </a:r>
            <a:r>
              <a:rPr lang="en-US" altLang="en-US" i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static forecasting</a:t>
            </a:r>
          </a:p>
          <a:p>
            <a:pPr>
              <a:lnSpc>
                <a:spcPct val="90000"/>
              </a:lnSpc>
            </a:pP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In period t, the forecast for future periods is given by: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400" dirty="0"/>
              <a:t>	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400" dirty="0"/>
              <a:t>         </a:t>
            </a:r>
            <a:r>
              <a:rPr lang="en-US" altLang="en-US" b="1" dirty="0">
                <a:solidFill>
                  <a:schemeClr val="bg2"/>
                </a:solidFill>
              </a:rPr>
              <a:t>F</a:t>
            </a:r>
            <a:r>
              <a:rPr lang="en-US" altLang="en-US" b="1" baseline="-25000" dirty="0">
                <a:solidFill>
                  <a:schemeClr val="bg2"/>
                </a:solidFill>
              </a:rPr>
              <a:t>t+1</a:t>
            </a:r>
            <a:r>
              <a:rPr lang="en-US" altLang="en-US" b="1" dirty="0">
                <a:solidFill>
                  <a:schemeClr val="bg2"/>
                </a:solidFill>
              </a:rPr>
              <a:t> = (</a:t>
            </a:r>
            <a:r>
              <a:rPr lang="en-US" altLang="en-US" b="1" dirty="0" err="1">
                <a:solidFill>
                  <a:schemeClr val="bg2"/>
                </a:solidFill>
              </a:rPr>
              <a:t>L</a:t>
            </a:r>
            <a:r>
              <a:rPr lang="en-US" altLang="en-US" b="1" baseline="-25000" dirty="0" err="1">
                <a:solidFill>
                  <a:schemeClr val="bg2"/>
                </a:solidFill>
              </a:rPr>
              <a:t>t</a:t>
            </a:r>
            <a:r>
              <a:rPr lang="en-US" altLang="en-US" b="1" dirty="0" err="1">
                <a:solidFill>
                  <a:schemeClr val="bg2"/>
                </a:solidFill>
              </a:rPr>
              <a:t>+T</a:t>
            </a:r>
            <a:r>
              <a:rPr lang="en-US" altLang="en-US" b="1" baseline="-25000" dirty="0" err="1">
                <a:solidFill>
                  <a:schemeClr val="bg2"/>
                </a:solidFill>
              </a:rPr>
              <a:t>t</a:t>
            </a:r>
            <a:r>
              <a:rPr lang="en-US" altLang="en-US" b="1" dirty="0">
                <a:solidFill>
                  <a:schemeClr val="bg2"/>
                </a:solidFill>
              </a:rPr>
              <a:t>)(S</a:t>
            </a:r>
            <a:r>
              <a:rPr lang="en-US" altLang="en-US" b="1" baseline="-25000" dirty="0">
                <a:solidFill>
                  <a:schemeClr val="bg2"/>
                </a:solidFill>
              </a:rPr>
              <a:t>t+1</a:t>
            </a:r>
            <a:r>
              <a:rPr lang="en-US" altLang="en-US" b="1" dirty="0">
                <a:solidFill>
                  <a:schemeClr val="bg2"/>
                </a:solidFill>
              </a:rPr>
              <a:t>) and </a:t>
            </a:r>
            <a:r>
              <a:rPr lang="en-US" altLang="en-US" b="1" dirty="0" err="1">
                <a:solidFill>
                  <a:schemeClr val="bg2"/>
                </a:solidFill>
              </a:rPr>
              <a:t>F</a:t>
            </a:r>
            <a:r>
              <a:rPr lang="en-US" altLang="en-US" b="1" baseline="-25000" dirty="0" err="1">
                <a:solidFill>
                  <a:schemeClr val="bg2"/>
                </a:solidFill>
              </a:rPr>
              <a:t>t+n</a:t>
            </a:r>
            <a:r>
              <a:rPr lang="en-US" altLang="en-US" b="1" dirty="0">
                <a:solidFill>
                  <a:schemeClr val="bg2"/>
                </a:solidFill>
              </a:rPr>
              <a:t> = (L</a:t>
            </a:r>
            <a:r>
              <a:rPr lang="en-US" altLang="en-US" b="1" baseline="-25000" dirty="0">
                <a:solidFill>
                  <a:schemeClr val="bg2"/>
                </a:solidFill>
              </a:rPr>
              <a:t>t</a:t>
            </a:r>
            <a:r>
              <a:rPr lang="en-US" altLang="en-US" b="1" dirty="0">
                <a:solidFill>
                  <a:schemeClr val="bg2"/>
                </a:solidFill>
              </a:rPr>
              <a:t> + </a:t>
            </a:r>
            <a:r>
              <a:rPr lang="en-US" altLang="en-US" b="1" dirty="0" err="1">
                <a:solidFill>
                  <a:schemeClr val="bg2"/>
                </a:solidFill>
              </a:rPr>
              <a:t>nT</a:t>
            </a:r>
            <a:r>
              <a:rPr lang="en-US" altLang="en-US" b="1" baseline="-25000" dirty="0" err="1">
                <a:solidFill>
                  <a:schemeClr val="bg2"/>
                </a:solidFill>
              </a:rPr>
              <a:t>t</a:t>
            </a:r>
            <a:r>
              <a:rPr lang="en-US" altLang="en-US" b="1" dirty="0">
                <a:solidFill>
                  <a:schemeClr val="bg2"/>
                </a:solidFill>
              </a:rPr>
              <a:t>)</a:t>
            </a:r>
            <a:r>
              <a:rPr lang="en-US" altLang="en-US" b="1" dirty="0" err="1">
                <a:solidFill>
                  <a:schemeClr val="bg2"/>
                </a:solidFill>
              </a:rPr>
              <a:t>S</a:t>
            </a:r>
            <a:r>
              <a:rPr lang="en-US" altLang="en-US" b="1" baseline="-25000" dirty="0" err="1">
                <a:solidFill>
                  <a:schemeClr val="bg2"/>
                </a:solidFill>
              </a:rPr>
              <a:t>t+n</a:t>
            </a:r>
            <a:r>
              <a:rPr lang="en-US" altLang="en-US" sz="2400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Factors that Influence Demand</a:t>
            </a:r>
          </a:p>
        </p:txBody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27950" cy="4762500"/>
          </a:xfrm>
        </p:spPr>
        <p:txBody>
          <a:bodyPr/>
          <a:lstStyle/>
          <a:p>
            <a:r>
              <a:rPr lang="en-US" sz="2800" dirty="0" smtClean="0"/>
              <a:t>Examples:</a:t>
            </a:r>
          </a:p>
          <a:p>
            <a:pPr lvl="1"/>
            <a:r>
              <a:rPr lang="en-US" sz="2400" dirty="0" smtClean="0"/>
              <a:t>Past demand</a:t>
            </a:r>
          </a:p>
          <a:p>
            <a:pPr lvl="1"/>
            <a:r>
              <a:rPr lang="en-US" sz="2400" dirty="0" smtClean="0"/>
              <a:t>Lead time of product replenishment</a:t>
            </a:r>
          </a:p>
          <a:p>
            <a:pPr lvl="1"/>
            <a:r>
              <a:rPr lang="en-US" sz="2400" dirty="0" smtClean="0"/>
              <a:t>Planned advertising or marketing efforts</a:t>
            </a:r>
          </a:p>
          <a:p>
            <a:pPr lvl="1"/>
            <a:r>
              <a:rPr lang="en-US" sz="2400" dirty="0" smtClean="0"/>
              <a:t>Planned price discounts</a:t>
            </a:r>
          </a:p>
          <a:p>
            <a:pPr lvl="1"/>
            <a:r>
              <a:rPr lang="en-US" sz="2400" dirty="0" smtClean="0"/>
              <a:t>State of the economy</a:t>
            </a:r>
          </a:p>
          <a:p>
            <a:pPr lvl="1"/>
            <a:r>
              <a:rPr lang="en-US" sz="2400" dirty="0" smtClean="0"/>
              <a:t>Actions that competitors have taken</a:t>
            </a:r>
          </a:p>
          <a:p>
            <a:r>
              <a:rPr lang="en-US" sz="2800" dirty="0" smtClean="0"/>
              <a:t>Forecasts should account for these</a:t>
            </a:r>
          </a:p>
          <a:p>
            <a:pPr lvl="1"/>
            <a:r>
              <a:rPr lang="en-US" sz="2400" dirty="0" smtClean="0"/>
              <a:t>Qualitatively or quantitatively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 smtClean="0"/>
              <a:t>7-</a:t>
            </a:r>
            <a:fld id="{83AFE101-69DB-47E0-8896-25B656A633EA}" type="slidenum">
              <a:rPr lang="en-US" altLang="en-US" smtClean="0"/>
              <a:pPr/>
              <a:t>6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28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Winter’s Method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altLang="en-US" sz="2400" dirty="0" smtClean="0"/>
              <a:t>After observing demand for period t, revise estimates for level, trend, and seasonal factors as follows:</a:t>
            </a:r>
            <a:endParaRPr lang="en-US" sz="2400" dirty="0" smtClean="0">
              <a:solidFill>
                <a:srgbClr val="0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911545" y="2195965"/>
            <a:ext cx="5598688" cy="4326325"/>
            <a:chOff x="1911545" y="2258242"/>
            <a:chExt cx="5598688" cy="4326325"/>
          </a:xfrm>
        </p:grpSpPr>
        <p:graphicFrame>
          <p:nvGraphicFramePr>
            <p:cNvPr id="17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97353200"/>
                </p:ext>
              </p:extLst>
            </p:nvPr>
          </p:nvGraphicFramePr>
          <p:xfrm>
            <a:off x="1993671" y="3897046"/>
            <a:ext cx="3328987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0278" name="Equation" r:id="rId3" imgW="1663700" imgH="215900" progId="Equation.DSMT4">
                    <p:embed/>
                  </p:oleObj>
                </mc:Choice>
                <mc:Fallback>
                  <p:oleObj name="Equation" r:id="rId3" imgW="1663700" imgH="2159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993671" y="3897046"/>
                          <a:ext cx="3328987" cy="431800"/>
                        </a:xfrm>
                        <a:prstGeom prst="rect">
                          <a:avLst/>
                        </a:prstGeom>
                        <a:solidFill>
                          <a:srgbClr val="FFFFCC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06671968"/>
                </p:ext>
              </p:extLst>
            </p:nvPr>
          </p:nvGraphicFramePr>
          <p:xfrm>
            <a:off x="1993671" y="2258242"/>
            <a:ext cx="3633787" cy="889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0279" name="Equation" r:id="rId5" imgW="1816100" imgH="444500" progId="Equation.DSMT4">
                    <p:embed/>
                  </p:oleObj>
                </mc:Choice>
                <mc:Fallback>
                  <p:oleObj name="Equation" r:id="rId5" imgW="1816100" imgH="4445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993671" y="2258242"/>
                          <a:ext cx="3633787" cy="889000"/>
                        </a:xfrm>
                        <a:prstGeom prst="rect">
                          <a:avLst/>
                        </a:prstGeom>
                        <a:solidFill>
                          <a:srgbClr val="FFFFCC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Left Brace 18"/>
            <p:cNvSpPr/>
            <p:nvPr/>
          </p:nvSpPr>
          <p:spPr>
            <a:xfrm rot="16200000">
              <a:off x="3030158" y="2898350"/>
              <a:ext cx="115464" cy="495397"/>
            </a:xfrm>
            <a:prstGeom prst="leftBrace">
              <a:avLst/>
            </a:prstGeom>
            <a:ln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083265" y="3180744"/>
              <a:ext cx="1879518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800000"/>
                  </a:solidFill>
                </a:rPr>
                <a:t>c</a:t>
              </a:r>
              <a:r>
                <a:rPr lang="en-US" sz="1600" dirty="0" smtClean="0">
                  <a:solidFill>
                    <a:srgbClr val="800000"/>
                  </a:solidFill>
                </a:rPr>
                <a:t>urrent obs. of level at end of </a:t>
              </a:r>
              <a:r>
                <a:rPr lang="en-US" sz="1600" i="1" dirty="0" smtClean="0">
                  <a:solidFill>
                    <a:srgbClr val="800000"/>
                  </a:solidFill>
                  <a:latin typeface="Times New Roman"/>
                  <a:cs typeface="Times New Roman"/>
                </a:rPr>
                <a:t>t</a:t>
              </a:r>
              <a:endParaRPr lang="en-US" sz="1600" i="1" dirty="0">
                <a:solidFill>
                  <a:srgbClr val="8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1" name="Left Brace 20"/>
            <p:cNvSpPr/>
            <p:nvPr/>
          </p:nvSpPr>
          <p:spPr>
            <a:xfrm rot="16200000">
              <a:off x="4869757" y="2493231"/>
              <a:ext cx="120623" cy="1300476"/>
            </a:xfrm>
            <a:prstGeom prst="leftBrace">
              <a:avLst/>
            </a:prstGeom>
            <a:ln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939918" y="3180744"/>
              <a:ext cx="2001354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800000"/>
                  </a:solidFill>
                </a:rPr>
                <a:t>p</a:t>
              </a:r>
              <a:r>
                <a:rPr lang="en-US" sz="1600" dirty="0" smtClean="0">
                  <a:solidFill>
                    <a:srgbClr val="800000"/>
                  </a:solidFill>
                </a:rPr>
                <a:t>revious est. of level at end of </a:t>
              </a:r>
              <a:r>
                <a:rPr lang="en-US" sz="1600" i="1" dirty="0" smtClean="0">
                  <a:solidFill>
                    <a:srgbClr val="800000"/>
                  </a:solidFill>
                  <a:latin typeface="Times New Roman"/>
                  <a:cs typeface="Times New Roman"/>
                </a:rPr>
                <a:t>t</a:t>
              </a:r>
              <a:endParaRPr lang="en-US" sz="1600" i="1" dirty="0">
                <a:solidFill>
                  <a:srgbClr val="8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3" name="Left Brace 22"/>
            <p:cNvSpPr/>
            <p:nvPr/>
          </p:nvSpPr>
          <p:spPr>
            <a:xfrm rot="16200000">
              <a:off x="5047926" y="4200576"/>
              <a:ext cx="115463" cy="372003"/>
            </a:xfrm>
            <a:prstGeom prst="leftBrace">
              <a:avLst/>
            </a:prstGeom>
            <a:ln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308250" y="4435076"/>
              <a:ext cx="1879518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800000"/>
                  </a:solidFill>
                </a:rPr>
                <a:t>c</a:t>
              </a:r>
              <a:r>
                <a:rPr lang="en-US" sz="1600" dirty="0" smtClean="0">
                  <a:solidFill>
                    <a:srgbClr val="800000"/>
                  </a:solidFill>
                </a:rPr>
                <a:t>urrent obs. </a:t>
              </a:r>
              <a:r>
                <a:rPr lang="en-US" sz="1600" dirty="0">
                  <a:solidFill>
                    <a:srgbClr val="800000"/>
                  </a:solidFill>
                </a:rPr>
                <a:t>o</a:t>
              </a:r>
              <a:r>
                <a:rPr lang="en-US" sz="1600" dirty="0" smtClean="0">
                  <a:solidFill>
                    <a:srgbClr val="800000"/>
                  </a:solidFill>
                </a:rPr>
                <a:t>f trend at end of </a:t>
              </a:r>
              <a:r>
                <a:rPr lang="en-US" sz="1600" i="1" dirty="0" smtClean="0">
                  <a:solidFill>
                    <a:srgbClr val="800000"/>
                  </a:solidFill>
                  <a:latin typeface="Times New Roman"/>
                  <a:cs typeface="Times New Roman"/>
                </a:rPr>
                <a:t>t</a:t>
              </a:r>
              <a:endParaRPr lang="en-US" sz="1600" i="1" dirty="0">
                <a:solidFill>
                  <a:srgbClr val="8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5" name="Left Brace 24"/>
            <p:cNvSpPr/>
            <p:nvPr/>
          </p:nvSpPr>
          <p:spPr>
            <a:xfrm rot="16200000">
              <a:off x="3188384" y="3807906"/>
              <a:ext cx="120624" cy="1133716"/>
            </a:xfrm>
            <a:prstGeom prst="leftBrace">
              <a:avLst/>
            </a:prstGeom>
            <a:ln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085136" y="4435076"/>
              <a:ext cx="2001354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800000"/>
                  </a:solidFill>
                </a:rPr>
                <a:t>p</a:t>
              </a:r>
              <a:r>
                <a:rPr lang="en-US" sz="1600" dirty="0" smtClean="0">
                  <a:solidFill>
                    <a:srgbClr val="800000"/>
                  </a:solidFill>
                </a:rPr>
                <a:t>revious est. of trend at end of </a:t>
              </a:r>
              <a:r>
                <a:rPr lang="en-US" sz="1600" i="1" dirty="0" smtClean="0">
                  <a:solidFill>
                    <a:srgbClr val="800000"/>
                  </a:solidFill>
                  <a:latin typeface="Times New Roman"/>
                  <a:cs typeface="Times New Roman"/>
                </a:rPr>
                <a:t>t</a:t>
              </a:r>
              <a:endParaRPr lang="en-US" sz="1600" i="1" dirty="0">
                <a:solidFill>
                  <a:srgbClr val="800000"/>
                </a:solidFill>
                <a:latin typeface="Times New Roman"/>
                <a:cs typeface="Times New Roman"/>
              </a:endParaRPr>
            </a:p>
          </p:txBody>
        </p:sp>
        <p:graphicFrame>
          <p:nvGraphicFramePr>
            <p:cNvPr id="27" name="Object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6147278"/>
                </p:ext>
              </p:extLst>
            </p:nvPr>
          </p:nvGraphicFramePr>
          <p:xfrm>
            <a:off x="6391046" y="2486715"/>
            <a:ext cx="1119187" cy="330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0280" name="Equation" r:id="rId7" imgW="558800" imgH="165100" progId="Equation.DSMT4">
                    <p:embed/>
                  </p:oleObj>
                </mc:Choice>
                <mc:Fallback>
                  <p:oleObj name="Equation" r:id="rId7" imgW="558800" imgH="1651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391046" y="2486715"/>
                          <a:ext cx="1119187" cy="330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51952012"/>
                </p:ext>
              </p:extLst>
            </p:nvPr>
          </p:nvGraphicFramePr>
          <p:xfrm>
            <a:off x="6391046" y="3897046"/>
            <a:ext cx="1119187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0281" name="Equation" r:id="rId9" imgW="558800" imgH="203200" progId="Equation.DSMT4">
                    <p:embed/>
                  </p:oleObj>
                </mc:Choice>
                <mc:Fallback>
                  <p:oleObj name="Equation" r:id="rId9" imgW="558800" imgH="2032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391046" y="3897046"/>
                          <a:ext cx="1119187" cy="406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84446756"/>
                </p:ext>
              </p:extLst>
            </p:nvPr>
          </p:nvGraphicFramePr>
          <p:xfrm>
            <a:off x="1993671" y="5066315"/>
            <a:ext cx="2516188" cy="863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0282" name="Equation" r:id="rId11" imgW="1257300" imgH="431800" progId="Equation.DSMT4">
                    <p:embed/>
                  </p:oleObj>
                </mc:Choice>
                <mc:Fallback>
                  <p:oleObj name="Equation" r:id="rId11" imgW="1257300" imgH="4318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993671" y="5066315"/>
                          <a:ext cx="2516188" cy="863600"/>
                        </a:xfrm>
                        <a:prstGeom prst="rect">
                          <a:avLst/>
                        </a:prstGeom>
                        <a:solidFill>
                          <a:srgbClr val="FFFFCC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" name="Left Brace 29"/>
            <p:cNvSpPr/>
            <p:nvPr/>
          </p:nvSpPr>
          <p:spPr>
            <a:xfrm rot="16200000">
              <a:off x="2821593" y="5717397"/>
              <a:ext cx="115464" cy="495397"/>
            </a:xfrm>
            <a:prstGeom prst="leftBrace">
              <a:avLst/>
            </a:prstGeom>
            <a:ln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911545" y="5999791"/>
              <a:ext cx="1896782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800000"/>
                  </a:solidFill>
                </a:rPr>
                <a:t>c</a:t>
              </a:r>
              <a:r>
                <a:rPr lang="en-US" sz="1600" dirty="0" smtClean="0">
                  <a:solidFill>
                    <a:srgbClr val="800000"/>
                  </a:solidFill>
                </a:rPr>
                <a:t>urrent obs. of seas. factor for </a:t>
              </a:r>
              <a:r>
                <a:rPr lang="en-US" sz="1600" i="1" dirty="0" smtClean="0">
                  <a:solidFill>
                    <a:srgbClr val="800000"/>
                  </a:solidFill>
                  <a:latin typeface="Times New Roman"/>
                  <a:cs typeface="Times New Roman"/>
                </a:rPr>
                <a:t>t</a:t>
              </a:r>
              <a:endParaRPr lang="en-US" sz="1600" i="1" dirty="0">
                <a:solidFill>
                  <a:srgbClr val="8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90234" y="5999791"/>
              <a:ext cx="2001354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800000"/>
                  </a:solidFill>
                </a:rPr>
                <a:t>p</a:t>
              </a:r>
              <a:r>
                <a:rPr lang="en-US" sz="1600" dirty="0" smtClean="0">
                  <a:solidFill>
                    <a:srgbClr val="800000"/>
                  </a:solidFill>
                </a:rPr>
                <a:t>revious est. of seas. factor for </a:t>
              </a:r>
              <a:r>
                <a:rPr lang="en-US" sz="1600" i="1" dirty="0" smtClean="0">
                  <a:solidFill>
                    <a:srgbClr val="800000"/>
                  </a:solidFill>
                  <a:latin typeface="Times New Roman"/>
                  <a:cs typeface="Times New Roman"/>
                </a:rPr>
                <a:t>t</a:t>
              </a:r>
              <a:endParaRPr lang="en-US" sz="1600" i="1" dirty="0">
                <a:solidFill>
                  <a:srgbClr val="8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34" name="Left Brace 33"/>
            <p:cNvSpPr/>
            <p:nvPr/>
          </p:nvSpPr>
          <p:spPr>
            <a:xfrm rot="16200000">
              <a:off x="4204429" y="5717397"/>
              <a:ext cx="115464" cy="495397"/>
            </a:xfrm>
            <a:prstGeom prst="leftBrace">
              <a:avLst/>
            </a:prstGeom>
            <a:ln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35" name="Object 3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86485693"/>
                </p:ext>
              </p:extLst>
            </p:nvPr>
          </p:nvGraphicFramePr>
          <p:xfrm>
            <a:off x="6416675" y="5294313"/>
            <a:ext cx="1068388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0283" name="Equation" r:id="rId13" imgW="533400" imgH="190500" progId="Equation.DSMT4">
                    <p:embed/>
                  </p:oleObj>
                </mc:Choice>
                <mc:Fallback>
                  <p:oleObj name="Equation" r:id="rId13" imgW="533400" imgH="1905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6416675" y="5294313"/>
                          <a:ext cx="1068388" cy="381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 smtClean="0"/>
              <a:t>7-</a:t>
            </a:r>
            <a:fld id="{83AFE101-69DB-47E0-8896-25B656A633EA}" type="slidenum">
              <a:rPr lang="en-US" altLang="en-US" smtClean="0"/>
              <a:pPr/>
              <a:t>60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50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7-</a:t>
            </a:r>
            <a:fld id="{8AC2115D-DFE1-4138-944A-4FB4DEEDE87B}" type="slidenum">
              <a:rPr lang="en-US" altLang="en-US"/>
              <a:pPr/>
              <a:t>61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Updating Equations</a:t>
            </a:r>
          </a:p>
        </p:txBody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686800" cy="4953000"/>
          </a:xfrm>
        </p:spPr>
        <p:txBody>
          <a:bodyPr/>
          <a:lstStyle/>
          <a:p>
            <a:r>
              <a:rPr lang="en-US" altLang="en-US" dirty="0"/>
              <a:t>Once a new data point is observed update the equations for </a:t>
            </a:r>
            <a:r>
              <a:rPr lang="en-US" altLang="en-US" i="1" dirty="0"/>
              <a:t>L, T </a:t>
            </a:r>
            <a:r>
              <a:rPr lang="en-US" altLang="en-US" dirty="0"/>
              <a:t>and </a:t>
            </a:r>
            <a:r>
              <a:rPr lang="en-US" altLang="en-US" i="1" dirty="0"/>
              <a:t>S </a:t>
            </a:r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If the seasonal factors don’t sum to </a:t>
            </a:r>
            <a:r>
              <a:rPr lang="en-US" altLang="en-US" i="1" dirty="0"/>
              <a:t>N  </a:t>
            </a:r>
            <a:r>
              <a:rPr lang="en-US" altLang="en-US" dirty="0"/>
              <a:t>then re-normalize the seasonal </a:t>
            </a:r>
            <a:r>
              <a:rPr lang="en-US" altLang="en-US" dirty="0" smtClean="0"/>
              <a:t>factors</a:t>
            </a:r>
          </a:p>
          <a:p>
            <a:pPr lvl="1">
              <a:lnSpc>
                <a:spcPct val="90000"/>
              </a:lnSpc>
              <a:buClr>
                <a:srgbClr val="FF00FF"/>
              </a:buClr>
            </a:pPr>
            <a:r>
              <a:rPr lang="en-US" altLang="en-US" sz="2000" b="1" i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Recall:  </a:t>
            </a:r>
            <a:r>
              <a:rPr lang="en-US" altLang="en-US" sz="20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Systematic </a:t>
            </a:r>
            <a:r>
              <a:rPr lang="en-US" altLang="en-US" sz="2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component = (</a:t>
            </a:r>
            <a:r>
              <a:rPr lang="en-US" altLang="en-US" sz="2000" b="1" dirty="0" err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level+trend</a:t>
            </a:r>
            <a:r>
              <a:rPr lang="en-US" altLang="en-US" sz="2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)(seasonal factor</a:t>
            </a:r>
            <a:r>
              <a:rPr lang="en-US" altLang="en-US" sz="20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Update the values in the forecasting equation so as to revise the forecast for the next, and subsequent periods</a:t>
            </a:r>
          </a:p>
          <a:p>
            <a:endParaRPr lang="en-US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Winter’s Method: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5385" cy="5029200"/>
          </a:xfrm>
        </p:spPr>
        <p:txBody>
          <a:bodyPr/>
          <a:lstStyle/>
          <a:p>
            <a:r>
              <a:rPr lang="en-US" dirty="0" smtClean="0"/>
              <a:t>Back to Tahoe Salt</a:t>
            </a:r>
          </a:p>
          <a:p>
            <a:endParaRPr lang="en-US" dirty="0" smtClean="0"/>
          </a:p>
          <a:p>
            <a:r>
              <a:rPr lang="en-US" dirty="0" smtClean="0"/>
              <a:t>Initial estimates </a:t>
            </a:r>
            <a:br>
              <a:rPr lang="en-US" dirty="0" smtClean="0"/>
            </a:br>
            <a:r>
              <a:rPr lang="en-US" dirty="0" smtClean="0"/>
              <a:t>(from </a:t>
            </a:r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static method </a:t>
            </a:r>
            <a:r>
              <a:rPr lang="en-US" dirty="0" smtClean="0"/>
              <a:t>example):</a:t>
            </a:r>
          </a:p>
          <a:p>
            <a:pPr lvl="1" fontAlgn="auto">
              <a:spcBef>
                <a:spcPts val="0"/>
              </a:spcBef>
              <a:spcAft>
                <a:spcPts val="1200"/>
              </a:spcAft>
              <a:defRPr/>
            </a:pPr>
            <a:r>
              <a:rPr lang="en-US" sz="2400" i="1" dirty="0">
                <a:latin typeface="Times New Roman"/>
                <a:cs typeface="Times New Roman"/>
              </a:rPr>
              <a:t>L</a:t>
            </a:r>
            <a:r>
              <a:rPr lang="en-US" sz="2400" baseline="-25000" dirty="0"/>
              <a:t>0</a:t>
            </a:r>
            <a:r>
              <a:rPr lang="en-US" sz="2400" dirty="0"/>
              <a:t> = 18,439  </a:t>
            </a:r>
            <a:r>
              <a:rPr lang="en-US" sz="2400" i="1" dirty="0">
                <a:latin typeface="Times New Roman"/>
                <a:cs typeface="Times New Roman"/>
              </a:rPr>
              <a:t>T</a:t>
            </a:r>
            <a:r>
              <a:rPr lang="en-US" sz="2400" baseline="-25000" dirty="0"/>
              <a:t>0</a:t>
            </a:r>
            <a:r>
              <a:rPr lang="en-US" sz="2400" dirty="0"/>
              <a:t> = 524</a:t>
            </a:r>
          </a:p>
          <a:p>
            <a:pPr lvl="1" fontAlgn="auto">
              <a:spcBef>
                <a:spcPts val="0"/>
              </a:spcBef>
              <a:spcAft>
                <a:spcPts val="1200"/>
              </a:spcAft>
              <a:defRPr/>
            </a:pPr>
            <a:r>
              <a:rPr lang="en-US" sz="2400" i="1" dirty="0" smtClean="0">
                <a:latin typeface="Times New Roman"/>
                <a:cs typeface="Times New Roman"/>
              </a:rPr>
              <a:t>S</a:t>
            </a:r>
            <a:r>
              <a:rPr lang="en-US" sz="2400" baseline="-25000" dirty="0" smtClean="0"/>
              <a:t>-3</a:t>
            </a:r>
            <a:r>
              <a:rPr lang="en-US" sz="2400" dirty="0" smtClean="0"/>
              <a:t>= </a:t>
            </a:r>
            <a:r>
              <a:rPr lang="en-US" sz="2400" dirty="0"/>
              <a:t>0.47, </a:t>
            </a:r>
            <a:r>
              <a:rPr lang="en-US" sz="2400" i="1" dirty="0" smtClean="0">
                <a:latin typeface="Times New Roman"/>
                <a:cs typeface="Times New Roman"/>
              </a:rPr>
              <a:t>S</a:t>
            </a:r>
            <a:r>
              <a:rPr lang="en-US" sz="2400" baseline="-25000" dirty="0" smtClean="0"/>
              <a:t>-2 </a:t>
            </a:r>
            <a:r>
              <a:rPr lang="en-US" sz="2400" dirty="0"/>
              <a:t>= 0.68, </a:t>
            </a:r>
            <a:r>
              <a:rPr lang="en-US" sz="2400" i="1" dirty="0" smtClean="0">
                <a:latin typeface="Times New Roman"/>
                <a:cs typeface="Times New Roman"/>
              </a:rPr>
              <a:t>S</a:t>
            </a:r>
            <a:r>
              <a:rPr lang="en-US" sz="2400" baseline="-25000" dirty="0" smtClean="0"/>
              <a:t>-1 </a:t>
            </a:r>
            <a:r>
              <a:rPr lang="en-US" sz="2400" dirty="0"/>
              <a:t>= 1.17, </a:t>
            </a:r>
            <a:r>
              <a:rPr lang="en-US" sz="2400" i="1" dirty="0" smtClean="0">
                <a:latin typeface="Times New Roman"/>
                <a:cs typeface="Times New Roman"/>
              </a:rPr>
              <a:t>S</a:t>
            </a:r>
            <a:r>
              <a:rPr lang="en-US" sz="2400" baseline="-25000" dirty="0" smtClean="0"/>
              <a:t>0 </a:t>
            </a:r>
            <a:r>
              <a:rPr lang="en-US" sz="2400" dirty="0"/>
              <a:t>= </a:t>
            </a:r>
            <a:r>
              <a:rPr lang="en-US" sz="2400" dirty="0" smtClean="0"/>
              <a:t>1.67 (renumbered)</a:t>
            </a:r>
            <a:endParaRPr lang="en-US" sz="2400" dirty="0"/>
          </a:p>
          <a:p>
            <a:endParaRPr lang="en-US" dirty="0" smtClean="0"/>
          </a:p>
          <a:p>
            <a:r>
              <a:rPr lang="en-US" dirty="0" smtClean="0"/>
              <a:t>Calculate </a:t>
            </a:r>
            <a:r>
              <a:rPr lang="en-US" i="1" dirty="0" smtClean="0">
                <a:latin typeface="Times New Roman"/>
                <a:cs typeface="Times New Roman"/>
              </a:rPr>
              <a:t>F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/>
              <a:t>:</a:t>
            </a:r>
          </a:p>
          <a:p>
            <a:pPr marL="400050" lvl="1" indent="0">
              <a:buNone/>
            </a:pPr>
            <a:r>
              <a:rPr lang="en-US" i="1" dirty="0">
                <a:latin typeface="Times New Roman"/>
                <a:cs typeface="Times New Roman"/>
              </a:rPr>
              <a:t>F</a:t>
            </a:r>
            <a:r>
              <a:rPr lang="en-US" baseline="-25000" dirty="0"/>
              <a:t>1</a:t>
            </a:r>
            <a:r>
              <a:rPr lang="en-US" dirty="0"/>
              <a:t> = (</a:t>
            </a:r>
            <a:r>
              <a:rPr lang="en-US" i="1" dirty="0">
                <a:latin typeface="Times New Roman"/>
                <a:cs typeface="Times New Roman"/>
              </a:rPr>
              <a:t>L</a:t>
            </a:r>
            <a:r>
              <a:rPr lang="en-US" baseline="-25000" dirty="0"/>
              <a:t>0</a:t>
            </a:r>
            <a:r>
              <a:rPr lang="en-US" dirty="0"/>
              <a:t> + </a:t>
            </a:r>
            <a:r>
              <a:rPr lang="en-US" i="1" dirty="0">
                <a:latin typeface="Times New Roman"/>
                <a:cs typeface="Times New Roman"/>
              </a:rPr>
              <a:t>T</a:t>
            </a:r>
            <a:r>
              <a:rPr lang="en-US" baseline="-25000" dirty="0"/>
              <a:t>0</a:t>
            </a:r>
            <a:r>
              <a:rPr lang="en-US" dirty="0"/>
              <a:t>)</a:t>
            </a:r>
            <a:r>
              <a:rPr lang="en-US" i="1" dirty="0" smtClean="0">
                <a:latin typeface="Times New Roman"/>
                <a:cs typeface="Times New Roman"/>
              </a:rPr>
              <a:t>S</a:t>
            </a:r>
            <a:r>
              <a:rPr lang="en-US" baseline="-25000" dirty="0" smtClean="0"/>
              <a:t>-3</a:t>
            </a:r>
            <a:r>
              <a:rPr lang="en-US" dirty="0" smtClean="0"/>
              <a:t> </a:t>
            </a:r>
            <a:r>
              <a:rPr lang="en-US" dirty="0"/>
              <a:t>= (18,439 + 524)(0.47) = </a:t>
            </a:r>
            <a:r>
              <a:rPr lang="en-US" b="1" i="1" dirty="0">
                <a:solidFill>
                  <a:schemeClr val="tx1"/>
                </a:solidFill>
              </a:rPr>
              <a:t>8,913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3983491"/>
              </p:ext>
            </p:extLst>
          </p:nvPr>
        </p:nvGraphicFramePr>
        <p:xfrm>
          <a:off x="5937250" y="1248844"/>
          <a:ext cx="3141663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149" name="Equation" r:id="rId3" imgW="2019300" imgH="952500" progId="Equation.DSMT4">
                  <p:embed/>
                </p:oleObj>
              </mc:Choice>
              <mc:Fallback>
                <p:oleObj name="Equation" r:id="rId3" imgW="2019300" imgH="952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37250" y="1248844"/>
                        <a:ext cx="3141663" cy="1479550"/>
                      </a:xfrm>
                      <a:prstGeom prst="rect">
                        <a:avLst/>
                      </a:prstGeom>
                      <a:ln>
                        <a:solidFill>
                          <a:srgbClr val="8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 smtClean="0"/>
              <a:t>7-</a:t>
            </a:r>
            <a:fld id="{83AFE101-69DB-47E0-8896-25B656A633EA}" type="slidenum">
              <a:rPr lang="en-US" altLang="en-US" smtClean="0"/>
              <a:pPr/>
              <a:t>62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4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Winter’s Method: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33104"/>
            <a:ext cx="8445385" cy="4393059"/>
          </a:xfrm>
        </p:spPr>
        <p:txBody>
          <a:bodyPr/>
          <a:lstStyle/>
          <a:p>
            <a:pPr lvl="1" fontAlgn="auto">
              <a:spcBef>
                <a:spcPts val="0"/>
              </a:spcBef>
              <a:spcAft>
                <a:spcPts val="1200"/>
              </a:spcAft>
              <a:defRPr/>
            </a:pPr>
            <a:endParaRPr lang="en-US" sz="2400" dirty="0" smtClean="0"/>
          </a:p>
          <a:p>
            <a:pPr lvl="1" fontAlgn="auto">
              <a:spcBef>
                <a:spcPts val="0"/>
              </a:spcBef>
              <a:spcAft>
                <a:spcPts val="1200"/>
              </a:spcAft>
              <a:defRPr/>
            </a:pPr>
            <a:endParaRPr lang="en-US" sz="2400" dirty="0"/>
          </a:p>
          <a:p>
            <a:pPr lvl="1" fontAlgn="auto">
              <a:spcBef>
                <a:spcPts val="0"/>
              </a:spcBef>
              <a:spcAft>
                <a:spcPts val="1200"/>
              </a:spcAft>
              <a:defRPr/>
            </a:pPr>
            <a:endParaRPr lang="en-US" sz="2400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6219762"/>
              </p:ext>
            </p:extLst>
          </p:nvPr>
        </p:nvGraphicFramePr>
        <p:xfrm>
          <a:off x="5867400" y="1307822"/>
          <a:ext cx="3141663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198" name="Equation" r:id="rId3" imgW="2019300" imgH="952500" progId="Equation.DSMT4">
                  <p:embed/>
                </p:oleObj>
              </mc:Choice>
              <mc:Fallback>
                <p:oleObj name="Equation" r:id="rId3" imgW="2019300" imgH="952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67400" y="1307822"/>
                        <a:ext cx="3141663" cy="1479550"/>
                      </a:xfrm>
                      <a:prstGeom prst="rect">
                        <a:avLst/>
                      </a:prstGeom>
                      <a:ln>
                        <a:solidFill>
                          <a:srgbClr val="8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>
            <a:spLocks/>
          </p:cNvSpPr>
          <p:nvPr/>
        </p:nvSpPr>
        <p:spPr>
          <a:xfrm>
            <a:off x="152400" y="1371600"/>
            <a:ext cx="5715000" cy="1477328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 lIns="91440" tIns="0" rIns="91440" bIns="0">
            <a:spAutoFit/>
          </a:bodyPr>
          <a:lstStyle/>
          <a:p>
            <a:pPr marL="6350" lvl="1" fontAlgn="auto">
              <a:spcBef>
                <a:spcPts val="0"/>
              </a:spcBef>
              <a:spcAft>
                <a:spcPts val="1200"/>
              </a:spcAft>
              <a:defRPr/>
            </a:pPr>
            <a:r>
              <a:rPr lang="en-US" i="1" dirty="0">
                <a:solidFill>
                  <a:srgbClr val="000000"/>
                </a:solidFill>
                <a:latin typeface="+mn-lt"/>
                <a:cs typeface="Times New Roman"/>
              </a:rPr>
              <a:t>L</a:t>
            </a:r>
            <a:r>
              <a:rPr lang="en-US" baseline="-25000" dirty="0">
                <a:solidFill>
                  <a:srgbClr val="000000"/>
                </a:solidFill>
                <a:latin typeface="+mn-lt"/>
              </a:rPr>
              <a:t>0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= 18,439  </a:t>
            </a:r>
            <a:r>
              <a:rPr lang="en-US" i="1" dirty="0">
                <a:solidFill>
                  <a:srgbClr val="000000"/>
                </a:solidFill>
                <a:latin typeface="+mn-lt"/>
                <a:cs typeface="Times New Roman"/>
              </a:rPr>
              <a:t>T</a:t>
            </a:r>
            <a:r>
              <a:rPr lang="en-US" baseline="-25000" dirty="0">
                <a:solidFill>
                  <a:srgbClr val="000000"/>
                </a:solidFill>
                <a:latin typeface="+mn-lt"/>
              </a:rPr>
              <a:t>0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= 524</a:t>
            </a:r>
          </a:p>
          <a:p>
            <a:pPr marL="6350" lvl="1" fontAlgn="auto">
              <a:spcBef>
                <a:spcPts val="0"/>
              </a:spcBef>
              <a:spcAft>
                <a:spcPts val="1200"/>
              </a:spcAft>
              <a:defRPr/>
            </a:pPr>
            <a:r>
              <a:rPr lang="en-US" i="1" dirty="0">
                <a:solidFill>
                  <a:srgbClr val="000000"/>
                </a:solidFill>
                <a:latin typeface="+mn-lt"/>
                <a:cs typeface="Times New Roman"/>
              </a:rPr>
              <a:t>S</a:t>
            </a:r>
            <a:r>
              <a:rPr lang="en-US" baseline="-25000" dirty="0">
                <a:solidFill>
                  <a:srgbClr val="000000"/>
                </a:solidFill>
                <a:latin typeface="+mn-lt"/>
              </a:rPr>
              <a:t>-3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= 0.47, </a:t>
            </a:r>
            <a:r>
              <a:rPr lang="en-US" i="1" dirty="0">
                <a:solidFill>
                  <a:srgbClr val="000000"/>
                </a:solidFill>
                <a:latin typeface="+mn-lt"/>
                <a:cs typeface="Times New Roman"/>
              </a:rPr>
              <a:t>S</a:t>
            </a:r>
            <a:r>
              <a:rPr lang="en-US" baseline="-25000" dirty="0">
                <a:solidFill>
                  <a:srgbClr val="000000"/>
                </a:solidFill>
                <a:latin typeface="+mn-lt"/>
              </a:rPr>
              <a:t>-2 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= 0.68, </a:t>
            </a:r>
            <a:r>
              <a:rPr lang="en-US" i="1" dirty="0">
                <a:solidFill>
                  <a:srgbClr val="000000"/>
                </a:solidFill>
                <a:latin typeface="+mn-lt"/>
                <a:cs typeface="Times New Roman"/>
              </a:rPr>
              <a:t>S</a:t>
            </a:r>
            <a:r>
              <a:rPr lang="en-US" baseline="-25000" dirty="0">
                <a:solidFill>
                  <a:srgbClr val="000000"/>
                </a:solidFill>
                <a:latin typeface="+mn-lt"/>
              </a:rPr>
              <a:t>-1 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= 1.17, </a:t>
            </a:r>
            <a:r>
              <a:rPr lang="en-US" i="1" dirty="0">
                <a:solidFill>
                  <a:srgbClr val="000000"/>
                </a:solidFill>
                <a:latin typeface="+mn-lt"/>
                <a:cs typeface="Times New Roman"/>
              </a:rPr>
              <a:t>S</a:t>
            </a:r>
            <a:r>
              <a:rPr lang="en-US" baseline="-25000" dirty="0">
                <a:solidFill>
                  <a:srgbClr val="000000"/>
                </a:solidFill>
                <a:latin typeface="+mn-lt"/>
              </a:rPr>
              <a:t>0 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= 1.67 </a:t>
            </a:r>
          </a:p>
          <a:p>
            <a:pPr marL="6350" lvl="1" fontAlgn="auto">
              <a:spcBef>
                <a:spcPts val="0"/>
              </a:spcBef>
              <a:spcAft>
                <a:spcPts val="1200"/>
              </a:spcAft>
              <a:defRPr/>
            </a:pPr>
            <a:r>
              <a:rPr lang="en-US" sz="2800" b="1" i="1" dirty="0">
                <a:solidFill>
                  <a:srgbClr val="C00000"/>
                </a:solidFill>
                <a:latin typeface="+mn-lt"/>
                <a:cs typeface="Times New Roman"/>
              </a:rPr>
              <a:t>D</a:t>
            </a:r>
            <a:r>
              <a:rPr lang="en-US" sz="2800" b="1" baseline="-25000" dirty="0">
                <a:solidFill>
                  <a:srgbClr val="C00000"/>
                </a:solidFill>
                <a:latin typeface="+mn-lt"/>
                <a:cs typeface="Times New Roman"/>
              </a:rPr>
              <a:t>1</a:t>
            </a:r>
            <a:r>
              <a:rPr lang="en-US" sz="2800" b="1" dirty="0">
                <a:solidFill>
                  <a:srgbClr val="C00000"/>
                </a:solidFill>
                <a:latin typeface="+mn-lt"/>
              </a:rPr>
              <a:t> = 8000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, </a:t>
            </a:r>
            <a:r>
              <a:rPr lang="en-US" i="1" dirty="0">
                <a:solidFill>
                  <a:srgbClr val="000000"/>
                </a:solidFill>
                <a:latin typeface="Symbol" panose="05050102010706020507" pitchFamily="18" charset="2"/>
                <a:cs typeface="Symbol" charset="2"/>
              </a:rPr>
              <a:t>a</a:t>
            </a:r>
            <a:r>
              <a:rPr lang="en-US" dirty="0">
                <a:solidFill>
                  <a:srgbClr val="000000"/>
                </a:solidFill>
                <a:latin typeface="Symbol" panose="05050102010706020507" pitchFamily="18" charset="2"/>
              </a:rPr>
              <a:t> = 0.1, </a:t>
            </a:r>
            <a:r>
              <a:rPr lang="en-US" i="1" dirty="0">
                <a:solidFill>
                  <a:srgbClr val="000000"/>
                </a:solidFill>
                <a:latin typeface="Symbol" panose="05050102010706020507" pitchFamily="18" charset="2"/>
                <a:cs typeface="Symbol" charset="2"/>
              </a:rPr>
              <a:t>b </a:t>
            </a:r>
            <a:r>
              <a:rPr lang="en-US" dirty="0">
                <a:solidFill>
                  <a:srgbClr val="000000"/>
                </a:solidFill>
                <a:latin typeface="Symbol" panose="05050102010706020507" pitchFamily="18" charset="2"/>
              </a:rPr>
              <a:t>= 0.2, </a:t>
            </a:r>
            <a:r>
              <a:rPr lang="en-US" i="1" dirty="0">
                <a:solidFill>
                  <a:srgbClr val="000000"/>
                </a:solidFill>
                <a:latin typeface="Symbol" panose="05050102010706020507" pitchFamily="18" charset="2"/>
                <a:cs typeface="Symbol" charset="2"/>
              </a:rPr>
              <a:t>g </a:t>
            </a:r>
            <a:r>
              <a:rPr lang="en-US" dirty="0">
                <a:solidFill>
                  <a:srgbClr val="000000"/>
                </a:solidFill>
                <a:latin typeface="Symbol" panose="05050102010706020507" pitchFamily="18" charset="2"/>
              </a:rPr>
              <a:t>= 0.1</a:t>
            </a:r>
            <a:endParaRPr lang="en-US" dirty="0">
              <a:solidFill>
                <a:srgbClr val="000000"/>
              </a:solidFill>
              <a:latin typeface="Symbol" panose="05050102010706020507" pitchFamily="18" charset="2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7591" y="637676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599" y="2849702"/>
            <a:ext cx="86867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4500" indent="0" fontAlgn="auto">
              <a:spcBef>
                <a:spcPts val="0"/>
              </a:spcBef>
              <a:buFont typeface="Monotype Sorts" charset="0"/>
              <a:buNone/>
              <a:tabLst>
                <a:tab pos="901700" algn="l"/>
              </a:tabLst>
              <a:defRPr/>
            </a:pPr>
            <a:r>
              <a:rPr lang="en-US" sz="2400" b="1" dirty="0">
                <a:solidFill>
                  <a:schemeClr val="tx2"/>
                </a:solidFill>
                <a:latin typeface="Trebuchet MS" panose="020B0603020202020204" pitchFamily="34" charset="0"/>
                <a:cs typeface="Times New Roman"/>
              </a:rPr>
              <a:t>L</a:t>
            </a:r>
            <a:r>
              <a:rPr lang="en-US" sz="2400" b="1" baseline="-25000" dirty="0">
                <a:solidFill>
                  <a:schemeClr val="tx2"/>
                </a:solidFill>
                <a:latin typeface="Trebuchet MS" panose="020B0603020202020204" pitchFamily="34" charset="0"/>
              </a:rPr>
              <a:t>1</a:t>
            </a:r>
            <a:r>
              <a:rPr lang="en-US" sz="2400" dirty="0">
                <a:solidFill>
                  <a:srgbClr val="000000"/>
                </a:solidFill>
                <a:latin typeface="Trebuchet MS" panose="020B0603020202020204" pitchFamily="34" charset="0"/>
              </a:rPr>
              <a:t>	= </a:t>
            </a:r>
            <a:r>
              <a:rPr lang="en-US" i="1" dirty="0">
                <a:solidFill>
                  <a:srgbClr val="000000"/>
                </a:solidFill>
                <a:latin typeface="Symbol" panose="05050102010706020507" pitchFamily="18" charset="2"/>
                <a:cs typeface="Symbol" charset="2"/>
              </a:rPr>
              <a:t>a </a:t>
            </a:r>
            <a:r>
              <a:rPr lang="en-US" sz="2400" i="1" dirty="0" smtClean="0">
                <a:solidFill>
                  <a:srgbClr val="000000"/>
                </a:solidFill>
                <a:latin typeface="Trebuchet MS" panose="020B0603020202020204" pitchFamily="34" charset="0"/>
                <a:cs typeface="Times New Roman"/>
              </a:rPr>
              <a:t>D</a:t>
            </a:r>
            <a:r>
              <a:rPr lang="en-US" sz="2400" baseline="-25000" dirty="0" smtClean="0">
                <a:solidFill>
                  <a:srgbClr val="000000"/>
                </a:solidFill>
                <a:latin typeface="Trebuchet MS" panose="020B0603020202020204" pitchFamily="34" charset="0"/>
              </a:rPr>
              <a:t>1</a:t>
            </a:r>
            <a:r>
              <a:rPr lang="en-US" sz="2400" dirty="0" smtClean="0">
                <a:solidFill>
                  <a:srgbClr val="000000"/>
                </a:solidFill>
                <a:latin typeface="Trebuchet MS" panose="020B0603020202020204" pitchFamily="34" charset="0"/>
              </a:rPr>
              <a:t>/</a:t>
            </a:r>
            <a:r>
              <a:rPr lang="en-US" sz="2400" i="1" dirty="0" smtClean="0">
                <a:solidFill>
                  <a:srgbClr val="000000"/>
                </a:solidFill>
                <a:latin typeface="Trebuchet MS" panose="020B0603020202020204" pitchFamily="34" charset="0"/>
                <a:cs typeface="Times New Roman"/>
              </a:rPr>
              <a:t>S</a:t>
            </a:r>
            <a:r>
              <a:rPr lang="en-US" sz="2400" baseline="-25000" dirty="0" smtClean="0">
                <a:solidFill>
                  <a:srgbClr val="000000"/>
                </a:solidFill>
                <a:latin typeface="Trebuchet MS" panose="020B0603020202020204" pitchFamily="34" charset="0"/>
              </a:rPr>
              <a:t>-3</a:t>
            </a:r>
            <a:r>
              <a:rPr lang="en-US" sz="2400" dirty="0" smtClean="0">
                <a:solidFill>
                  <a:srgbClr val="000000"/>
                </a:solidFill>
                <a:latin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Trebuchet MS" panose="020B0603020202020204" pitchFamily="34" charset="0"/>
              </a:rPr>
              <a:t>+ (1 – </a:t>
            </a:r>
            <a:r>
              <a:rPr lang="en-US" i="1" dirty="0">
                <a:solidFill>
                  <a:srgbClr val="000000"/>
                </a:solidFill>
                <a:latin typeface="Symbol" panose="05050102010706020507" pitchFamily="18" charset="2"/>
                <a:cs typeface="Symbol" charset="2"/>
              </a:rPr>
              <a:t>a</a:t>
            </a:r>
            <a:r>
              <a:rPr lang="en-US" sz="2400" dirty="0" smtClean="0">
                <a:solidFill>
                  <a:srgbClr val="000000"/>
                </a:solidFill>
                <a:latin typeface="Trebuchet MS" panose="020B0603020202020204" pitchFamily="34" charset="0"/>
              </a:rPr>
              <a:t>)(</a:t>
            </a:r>
            <a:r>
              <a:rPr lang="en-US" sz="2400" i="1" dirty="0">
                <a:solidFill>
                  <a:srgbClr val="000000"/>
                </a:solidFill>
                <a:latin typeface="Trebuchet MS" panose="020B0603020202020204" pitchFamily="34" charset="0"/>
                <a:cs typeface="Times New Roman"/>
              </a:rPr>
              <a:t>L</a:t>
            </a:r>
            <a:r>
              <a:rPr lang="en-US" sz="2400" baseline="-25000" dirty="0">
                <a:solidFill>
                  <a:srgbClr val="000000"/>
                </a:solidFill>
                <a:latin typeface="Trebuchet MS" panose="020B0603020202020204" pitchFamily="34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Trebuchet MS" panose="020B0603020202020204" pitchFamily="34" charset="0"/>
              </a:rPr>
              <a:t> + </a:t>
            </a:r>
            <a:r>
              <a:rPr lang="en-US" sz="2400" i="1" dirty="0">
                <a:solidFill>
                  <a:srgbClr val="000000"/>
                </a:solidFill>
                <a:latin typeface="Trebuchet MS" panose="020B0603020202020204" pitchFamily="34" charset="0"/>
                <a:cs typeface="Times New Roman"/>
              </a:rPr>
              <a:t>T</a:t>
            </a:r>
            <a:r>
              <a:rPr lang="en-US" sz="2400" baseline="-25000" dirty="0">
                <a:solidFill>
                  <a:srgbClr val="000000"/>
                </a:solidFill>
                <a:latin typeface="Trebuchet MS" panose="020B0603020202020204" pitchFamily="34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Trebuchet MS" panose="020B0603020202020204" pitchFamily="34" charset="0"/>
              </a:rPr>
              <a:t>) </a:t>
            </a:r>
          </a:p>
          <a:p>
            <a:pPr marL="444500" indent="0" fontAlgn="auto">
              <a:spcBef>
                <a:spcPts val="0"/>
              </a:spcBef>
              <a:buFont typeface="Monotype Sorts" charset="0"/>
              <a:buNone/>
              <a:tabLst>
                <a:tab pos="901700" algn="l"/>
              </a:tabLst>
              <a:defRPr/>
            </a:pPr>
            <a:r>
              <a:rPr lang="en-US" sz="2400" dirty="0">
                <a:solidFill>
                  <a:srgbClr val="000000"/>
                </a:solidFill>
                <a:latin typeface="Trebuchet MS" panose="020B0603020202020204" pitchFamily="34" charset="0"/>
              </a:rPr>
              <a:t>	= 0.1 x (8,000/0.47) + 0.9 x (18,439 + 524) = </a:t>
            </a:r>
            <a:r>
              <a:rPr lang="en-US" sz="2400" b="1" i="1" dirty="0">
                <a:solidFill>
                  <a:schemeClr val="tx2"/>
                </a:solidFill>
                <a:latin typeface="Trebuchet MS" panose="020B0603020202020204" pitchFamily="34" charset="0"/>
              </a:rPr>
              <a:t>18,769</a:t>
            </a:r>
          </a:p>
          <a:p>
            <a:pPr marL="444500" indent="0" fontAlgn="auto">
              <a:spcBef>
                <a:spcPts val="0"/>
              </a:spcBef>
              <a:buFont typeface="Monotype Sorts" charset="0"/>
              <a:buNone/>
              <a:tabLst>
                <a:tab pos="901700" algn="l"/>
              </a:tabLst>
              <a:defRPr/>
            </a:pPr>
            <a:endParaRPr lang="en-US" sz="2400" i="1" dirty="0" smtClean="0">
              <a:solidFill>
                <a:srgbClr val="000000"/>
              </a:solidFill>
              <a:latin typeface="Trebuchet MS" panose="020B0603020202020204" pitchFamily="34" charset="0"/>
              <a:cs typeface="Times New Roman"/>
            </a:endParaRPr>
          </a:p>
          <a:p>
            <a:pPr marL="444500" indent="0" fontAlgn="auto">
              <a:spcBef>
                <a:spcPts val="0"/>
              </a:spcBef>
              <a:buFont typeface="Monotype Sorts" charset="0"/>
              <a:buNone/>
              <a:tabLst>
                <a:tab pos="901700" algn="l"/>
              </a:tabLst>
              <a:defRPr/>
            </a:pPr>
            <a:r>
              <a:rPr lang="en-US" sz="2400" b="1" dirty="0" smtClean="0">
                <a:solidFill>
                  <a:schemeClr val="tx2"/>
                </a:solidFill>
                <a:latin typeface="Trebuchet MS" panose="020B0603020202020204" pitchFamily="34" charset="0"/>
                <a:cs typeface="Times New Roman"/>
              </a:rPr>
              <a:t>T</a:t>
            </a:r>
            <a:r>
              <a:rPr lang="en-US" sz="2400" b="1" baseline="-25000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1</a:t>
            </a:r>
            <a:r>
              <a:rPr lang="en-US" sz="2400" dirty="0">
                <a:solidFill>
                  <a:srgbClr val="000000"/>
                </a:solidFill>
                <a:latin typeface="Trebuchet MS" panose="020B0603020202020204" pitchFamily="34" charset="0"/>
              </a:rPr>
              <a:t>	= </a:t>
            </a:r>
            <a:r>
              <a:rPr lang="en-US" i="1" dirty="0">
                <a:solidFill>
                  <a:srgbClr val="000000"/>
                </a:solidFill>
                <a:latin typeface="Symbol" panose="05050102010706020507" pitchFamily="18" charset="2"/>
                <a:cs typeface="Symbol" charset="2"/>
              </a:rPr>
              <a:t>b</a:t>
            </a:r>
            <a:r>
              <a:rPr lang="en-US" sz="2400" dirty="0" smtClean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en-US" sz="2400" i="1" dirty="0" smtClean="0">
                <a:solidFill>
                  <a:srgbClr val="000000"/>
                </a:solidFill>
                <a:latin typeface="Trebuchet MS" panose="020B0603020202020204" pitchFamily="34" charset="0"/>
                <a:cs typeface="Times New Roman"/>
              </a:rPr>
              <a:t>L</a:t>
            </a:r>
            <a:r>
              <a:rPr lang="en-US" sz="2400" baseline="-25000" dirty="0" smtClean="0">
                <a:solidFill>
                  <a:srgbClr val="000000"/>
                </a:solidFill>
                <a:latin typeface="Trebuchet MS" panose="020B0603020202020204" pitchFamily="34" charset="0"/>
              </a:rPr>
              <a:t>1</a:t>
            </a:r>
            <a:r>
              <a:rPr lang="en-US" sz="2400" dirty="0" smtClean="0">
                <a:solidFill>
                  <a:srgbClr val="000000"/>
                </a:solidFill>
                <a:latin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Trebuchet MS" panose="020B0603020202020204" pitchFamily="34" charset="0"/>
              </a:rPr>
              <a:t>– </a:t>
            </a:r>
            <a:r>
              <a:rPr lang="en-US" sz="2400" i="1" dirty="0">
                <a:solidFill>
                  <a:srgbClr val="000000"/>
                </a:solidFill>
                <a:latin typeface="Trebuchet MS" panose="020B0603020202020204" pitchFamily="34" charset="0"/>
                <a:cs typeface="Times New Roman"/>
              </a:rPr>
              <a:t>L</a:t>
            </a:r>
            <a:r>
              <a:rPr lang="en-US" sz="2400" baseline="-25000" dirty="0">
                <a:solidFill>
                  <a:srgbClr val="000000"/>
                </a:solidFill>
                <a:latin typeface="Trebuchet MS" panose="020B0603020202020204" pitchFamily="34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Trebuchet MS" panose="020B0603020202020204" pitchFamily="34" charset="0"/>
              </a:rPr>
              <a:t>) + (1 – </a:t>
            </a:r>
            <a:r>
              <a:rPr lang="en-US" i="1" dirty="0">
                <a:solidFill>
                  <a:srgbClr val="000000"/>
                </a:solidFill>
                <a:latin typeface="Symbol" panose="05050102010706020507" pitchFamily="18" charset="2"/>
                <a:cs typeface="Symbol" charset="2"/>
              </a:rPr>
              <a:t>b</a:t>
            </a:r>
            <a:r>
              <a:rPr lang="en-US" sz="2400" dirty="0" smtClean="0">
                <a:solidFill>
                  <a:srgbClr val="000000"/>
                </a:solidFill>
                <a:latin typeface="Trebuchet MS" panose="020B0603020202020204" pitchFamily="34" charset="0"/>
              </a:rPr>
              <a:t>)</a:t>
            </a:r>
            <a:r>
              <a:rPr lang="en-US" sz="2400" i="1" dirty="0" smtClean="0">
                <a:solidFill>
                  <a:srgbClr val="000000"/>
                </a:solidFill>
                <a:latin typeface="Trebuchet MS" panose="020B0603020202020204" pitchFamily="34" charset="0"/>
                <a:cs typeface="Times New Roman"/>
              </a:rPr>
              <a:t>T</a:t>
            </a:r>
            <a:r>
              <a:rPr lang="en-US" sz="2400" baseline="-25000" dirty="0" smtClean="0">
                <a:solidFill>
                  <a:srgbClr val="000000"/>
                </a:solidFill>
                <a:latin typeface="Trebuchet MS" panose="020B0603020202020204" pitchFamily="34" charset="0"/>
              </a:rPr>
              <a:t>0</a:t>
            </a:r>
            <a:r>
              <a:rPr lang="en-US" sz="2400" dirty="0" smtClean="0">
                <a:solidFill>
                  <a:srgbClr val="000000"/>
                </a:solidFill>
                <a:latin typeface="Trebuchet MS" panose="020B0603020202020204" pitchFamily="34" charset="0"/>
              </a:rPr>
              <a:t> </a:t>
            </a:r>
            <a:endParaRPr lang="en-US" sz="24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444500" indent="0" fontAlgn="auto">
              <a:spcBef>
                <a:spcPts val="0"/>
              </a:spcBef>
              <a:buFont typeface="Monotype Sorts" charset="0"/>
              <a:buNone/>
              <a:tabLst>
                <a:tab pos="901700" algn="l"/>
              </a:tabLst>
              <a:defRPr/>
            </a:pPr>
            <a:r>
              <a:rPr lang="en-US" sz="2400" dirty="0">
                <a:solidFill>
                  <a:srgbClr val="000000"/>
                </a:solidFill>
                <a:latin typeface="Trebuchet MS" panose="020B0603020202020204" pitchFamily="34" charset="0"/>
              </a:rPr>
              <a:t>	= 0.2 x (18,769 – 18,439) + 0.8 x 524 = </a:t>
            </a:r>
            <a:r>
              <a:rPr lang="en-US" sz="2400" b="1" i="1" dirty="0">
                <a:solidFill>
                  <a:schemeClr val="tx2"/>
                </a:solidFill>
                <a:latin typeface="Trebuchet MS" panose="020B0603020202020204" pitchFamily="34" charset="0"/>
              </a:rPr>
              <a:t>485</a:t>
            </a:r>
          </a:p>
          <a:p>
            <a:pPr marL="444500" indent="0" fontAlgn="auto">
              <a:spcBef>
                <a:spcPts val="0"/>
              </a:spcBef>
              <a:buFont typeface="Monotype Sorts" charset="0"/>
              <a:buNone/>
              <a:tabLst>
                <a:tab pos="901700" algn="l"/>
              </a:tabLst>
              <a:defRPr/>
            </a:pPr>
            <a:endParaRPr lang="en-US" sz="2400" i="1" dirty="0" smtClean="0">
              <a:solidFill>
                <a:srgbClr val="000000"/>
              </a:solidFill>
              <a:latin typeface="Trebuchet MS" panose="020B0603020202020204" pitchFamily="34" charset="0"/>
              <a:cs typeface="Times New Roman"/>
            </a:endParaRPr>
          </a:p>
          <a:p>
            <a:pPr marL="444500" indent="0" fontAlgn="auto">
              <a:spcBef>
                <a:spcPts val="0"/>
              </a:spcBef>
              <a:buFont typeface="Monotype Sorts" charset="0"/>
              <a:buNone/>
              <a:tabLst>
                <a:tab pos="901700" algn="l"/>
              </a:tabLst>
              <a:defRPr/>
            </a:pPr>
            <a:r>
              <a:rPr lang="en-US" sz="2400" b="1" dirty="0" smtClean="0">
                <a:solidFill>
                  <a:schemeClr val="tx2"/>
                </a:solidFill>
                <a:latin typeface="Trebuchet MS" panose="020B0603020202020204" pitchFamily="34" charset="0"/>
                <a:cs typeface="Times New Roman"/>
              </a:rPr>
              <a:t>S</a:t>
            </a:r>
            <a:r>
              <a:rPr lang="en-US" sz="2400" b="1" baseline="-25000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1</a:t>
            </a:r>
            <a:r>
              <a:rPr lang="en-US" sz="2400" dirty="0">
                <a:solidFill>
                  <a:srgbClr val="000000"/>
                </a:solidFill>
                <a:latin typeface="Trebuchet MS" panose="020B0603020202020204" pitchFamily="34" charset="0"/>
              </a:rPr>
              <a:t>	= </a:t>
            </a:r>
            <a:r>
              <a:rPr lang="en-US" i="1" dirty="0">
                <a:solidFill>
                  <a:srgbClr val="000000"/>
                </a:solidFill>
                <a:latin typeface="Symbol" panose="05050102010706020507" pitchFamily="18" charset="2"/>
                <a:cs typeface="Symbol" charset="2"/>
              </a:rPr>
              <a:t>g </a:t>
            </a:r>
            <a:r>
              <a:rPr lang="en-US" sz="2400" i="1" dirty="0" smtClean="0">
                <a:solidFill>
                  <a:srgbClr val="000000"/>
                </a:solidFill>
                <a:latin typeface="Trebuchet MS" panose="020B0603020202020204" pitchFamily="34" charset="0"/>
                <a:cs typeface="Times New Roman"/>
              </a:rPr>
              <a:t>D</a:t>
            </a:r>
            <a:r>
              <a:rPr lang="en-US" sz="2400" baseline="-25000" dirty="0" smtClean="0">
                <a:solidFill>
                  <a:srgbClr val="000000"/>
                </a:solidFill>
                <a:latin typeface="Trebuchet MS" panose="020B0603020202020204" pitchFamily="34" charset="0"/>
              </a:rPr>
              <a:t>1</a:t>
            </a:r>
            <a:r>
              <a:rPr lang="en-US" sz="2400" dirty="0" smtClean="0">
                <a:solidFill>
                  <a:srgbClr val="000000"/>
                </a:solidFill>
                <a:latin typeface="Trebuchet MS" panose="020B0603020202020204" pitchFamily="34" charset="0"/>
              </a:rPr>
              <a:t>/</a:t>
            </a:r>
            <a:r>
              <a:rPr lang="en-US" sz="2400" i="1" dirty="0" smtClean="0">
                <a:solidFill>
                  <a:srgbClr val="000000"/>
                </a:solidFill>
                <a:latin typeface="Trebuchet MS" panose="020B0603020202020204" pitchFamily="34" charset="0"/>
                <a:cs typeface="Times New Roman"/>
              </a:rPr>
              <a:t>L</a:t>
            </a:r>
            <a:r>
              <a:rPr lang="en-US" sz="2400" baseline="-25000" dirty="0" smtClean="0">
                <a:solidFill>
                  <a:srgbClr val="000000"/>
                </a:solidFill>
                <a:latin typeface="Trebuchet MS" panose="020B0603020202020204" pitchFamily="34" charset="0"/>
              </a:rPr>
              <a:t>1</a:t>
            </a:r>
            <a:r>
              <a:rPr lang="en-US" sz="2400" dirty="0" smtClean="0">
                <a:solidFill>
                  <a:srgbClr val="000000"/>
                </a:solidFill>
                <a:latin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Trebuchet MS" panose="020B0603020202020204" pitchFamily="34" charset="0"/>
              </a:rPr>
              <a:t>+ (1 – </a:t>
            </a:r>
            <a:r>
              <a:rPr lang="en-US" i="1" dirty="0">
                <a:solidFill>
                  <a:srgbClr val="000000"/>
                </a:solidFill>
                <a:latin typeface="Symbol" panose="05050102010706020507" pitchFamily="18" charset="2"/>
                <a:cs typeface="Symbol" charset="2"/>
              </a:rPr>
              <a:t>g</a:t>
            </a:r>
            <a:r>
              <a:rPr lang="en-US" sz="2400" dirty="0" smtClean="0">
                <a:solidFill>
                  <a:srgbClr val="000000"/>
                </a:solidFill>
                <a:latin typeface="Trebuchet MS" panose="020B0603020202020204" pitchFamily="34" charset="0"/>
              </a:rPr>
              <a:t>)</a:t>
            </a:r>
            <a:r>
              <a:rPr lang="en-US" sz="2400" i="1" dirty="0" smtClean="0">
                <a:solidFill>
                  <a:srgbClr val="000000"/>
                </a:solidFill>
                <a:latin typeface="Trebuchet MS" panose="020B0603020202020204" pitchFamily="34" charset="0"/>
                <a:cs typeface="Times New Roman"/>
              </a:rPr>
              <a:t>S</a:t>
            </a:r>
            <a:r>
              <a:rPr lang="en-US" sz="2400" baseline="-25000" dirty="0" smtClean="0">
                <a:solidFill>
                  <a:srgbClr val="000000"/>
                </a:solidFill>
                <a:latin typeface="Trebuchet MS" panose="020B0603020202020204" pitchFamily="34" charset="0"/>
              </a:rPr>
              <a:t>-3</a:t>
            </a:r>
            <a:r>
              <a:rPr lang="en-US" sz="2400" dirty="0" smtClean="0">
                <a:solidFill>
                  <a:srgbClr val="000000"/>
                </a:solidFill>
                <a:latin typeface="Trebuchet MS" panose="020B0603020202020204" pitchFamily="34" charset="0"/>
              </a:rPr>
              <a:t> </a:t>
            </a:r>
            <a:endParaRPr lang="en-US" sz="24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444500" indent="0" fontAlgn="auto">
              <a:spcBef>
                <a:spcPts val="0"/>
              </a:spcBef>
              <a:buFont typeface="Monotype Sorts" charset="0"/>
              <a:buNone/>
              <a:tabLst>
                <a:tab pos="901700" algn="l"/>
              </a:tabLst>
              <a:defRPr/>
            </a:pPr>
            <a:r>
              <a:rPr lang="en-US" sz="2400" dirty="0">
                <a:solidFill>
                  <a:srgbClr val="000000"/>
                </a:solidFill>
                <a:latin typeface="Trebuchet MS" panose="020B0603020202020204" pitchFamily="34" charset="0"/>
              </a:rPr>
              <a:t>	= 0.1 x (8,000/18,769) + 0.9 x 0.47 = </a:t>
            </a:r>
            <a:r>
              <a:rPr lang="en-US" sz="2400" b="1" i="1" dirty="0">
                <a:solidFill>
                  <a:schemeClr val="tx2"/>
                </a:solidFill>
                <a:latin typeface="Trebuchet MS" panose="020B0603020202020204" pitchFamily="34" charset="0"/>
              </a:rPr>
              <a:t>0.47</a:t>
            </a:r>
          </a:p>
          <a:p>
            <a:pPr marL="444500" indent="0" fontAlgn="auto">
              <a:spcBef>
                <a:spcPts val="0"/>
              </a:spcBef>
              <a:buFont typeface="Monotype Sorts" charset="0"/>
              <a:buNone/>
              <a:tabLst>
                <a:tab pos="901700" algn="l"/>
              </a:tabLst>
              <a:defRPr/>
            </a:pPr>
            <a:endParaRPr lang="en-US" sz="2400" i="1" dirty="0" smtClean="0">
              <a:solidFill>
                <a:srgbClr val="000000"/>
              </a:solidFill>
              <a:latin typeface="Trebuchet MS" panose="020B0603020202020204" pitchFamily="34" charset="0"/>
              <a:cs typeface="Times New Roman"/>
            </a:endParaRPr>
          </a:p>
          <a:p>
            <a:pPr marL="444500" indent="0" fontAlgn="auto">
              <a:spcBef>
                <a:spcPts val="0"/>
              </a:spcBef>
              <a:buFont typeface="Monotype Sorts" charset="0"/>
              <a:buNone/>
              <a:tabLst>
                <a:tab pos="901700" algn="l"/>
              </a:tabLst>
              <a:defRPr/>
            </a:pPr>
            <a:r>
              <a:rPr lang="en-US" sz="2400" b="1" i="1" dirty="0" smtClean="0">
                <a:solidFill>
                  <a:schemeClr val="tx2"/>
                </a:solidFill>
                <a:latin typeface="Trebuchet MS" panose="020B0603020202020204" pitchFamily="34" charset="0"/>
                <a:cs typeface="Times New Roman"/>
              </a:rPr>
              <a:t>F</a:t>
            </a:r>
            <a:r>
              <a:rPr lang="en-US" sz="2400" b="1" baseline="-25000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2</a:t>
            </a:r>
            <a:r>
              <a:rPr lang="en-US" sz="2400" dirty="0" smtClean="0">
                <a:solidFill>
                  <a:srgbClr val="000000"/>
                </a:solidFill>
                <a:latin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Trebuchet MS" panose="020B0603020202020204" pitchFamily="34" charset="0"/>
              </a:rPr>
              <a:t>= (</a:t>
            </a:r>
            <a:r>
              <a:rPr lang="en-US" sz="2400" i="1" dirty="0">
                <a:solidFill>
                  <a:srgbClr val="000000"/>
                </a:solidFill>
                <a:latin typeface="Trebuchet MS" panose="020B0603020202020204" pitchFamily="34" charset="0"/>
                <a:cs typeface="Times New Roman"/>
              </a:rPr>
              <a:t>L</a:t>
            </a:r>
            <a:r>
              <a:rPr lang="en-US" sz="2400" baseline="-25000" dirty="0">
                <a:solidFill>
                  <a:srgbClr val="000000"/>
                </a:solidFill>
                <a:latin typeface="Trebuchet MS" panose="020B0603020202020204" pitchFamily="34" charset="0"/>
              </a:rPr>
              <a:t>1</a:t>
            </a:r>
            <a:r>
              <a:rPr lang="en-US" sz="2400" dirty="0">
                <a:solidFill>
                  <a:srgbClr val="000000"/>
                </a:solidFill>
                <a:latin typeface="Trebuchet MS" panose="020B0603020202020204" pitchFamily="34" charset="0"/>
              </a:rPr>
              <a:t> + </a:t>
            </a:r>
            <a:r>
              <a:rPr lang="en-US" sz="2400" i="1" dirty="0">
                <a:solidFill>
                  <a:srgbClr val="000000"/>
                </a:solidFill>
                <a:latin typeface="Trebuchet MS" panose="020B0603020202020204" pitchFamily="34" charset="0"/>
                <a:cs typeface="Times New Roman"/>
              </a:rPr>
              <a:t>T</a:t>
            </a:r>
            <a:r>
              <a:rPr lang="en-US" sz="2400" baseline="-25000" dirty="0">
                <a:solidFill>
                  <a:srgbClr val="000000"/>
                </a:solidFill>
                <a:latin typeface="Trebuchet MS" panose="020B0603020202020204" pitchFamily="34" charset="0"/>
              </a:rPr>
              <a:t>1</a:t>
            </a:r>
            <a:r>
              <a:rPr lang="en-US" sz="2400" dirty="0">
                <a:solidFill>
                  <a:srgbClr val="000000"/>
                </a:solidFill>
                <a:latin typeface="Trebuchet MS" panose="020B0603020202020204" pitchFamily="34" charset="0"/>
              </a:rPr>
              <a:t>)</a:t>
            </a:r>
            <a:r>
              <a:rPr lang="en-US" sz="2400" i="1" dirty="0" smtClean="0">
                <a:solidFill>
                  <a:srgbClr val="000000"/>
                </a:solidFill>
                <a:latin typeface="Trebuchet MS" panose="020B0603020202020204" pitchFamily="34" charset="0"/>
                <a:cs typeface="Times New Roman"/>
              </a:rPr>
              <a:t>S</a:t>
            </a:r>
            <a:r>
              <a:rPr lang="en-US" sz="2400" baseline="-25000" dirty="0" smtClean="0">
                <a:solidFill>
                  <a:srgbClr val="000000"/>
                </a:solidFill>
                <a:latin typeface="Trebuchet MS" panose="020B0603020202020204" pitchFamily="34" charset="0"/>
              </a:rPr>
              <a:t>-2</a:t>
            </a:r>
            <a:r>
              <a:rPr lang="en-US" sz="2400" dirty="0" smtClean="0">
                <a:solidFill>
                  <a:srgbClr val="000000"/>
                </a:solidFill>
                <a:latin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Trebuchet MS" panose="020B0603020202020204" pitchFamily="34" charset="0"/>
              </a:rPr>
              <a:t>= (18,769 + 485)0.68 = </a:t>
            </a:r>
            <a:r>
              <a:rPr lang="en-US" sz="2400" b="1" i="1" dirty="0">
                <a:solidFill>
                  <a:schemeClr val="tx2"/>
                </a:solidFill>
                <a:latin typeface="Trebuchet MS" panose="020B0603020202020204" pitchFamily="34" charset="0"/>
              </a:rPr>
              <a:t>13,093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 smtClean="0"/>
              <a:t>7-</a:t>
            </a:r>
            <a:fld id="{83AFE101-69DB-47E0-8896-25B656A633EA}" type="slidenum">
              <a:rPr lang="en-US" altLang="en-US" smtClean="0"/>
              <a:pPr/>
              <a:t>63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37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7-</a:t>
            </a:r>
            <a:fld id="{2B7096EC-9803-4154-92E4-DC062A1C0679}" type="slidenum">
              <a:rPr lang="en-US" altLang="en-US"/>
              <a:pPr/>
              <a:t>64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22630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487" rIns="90487" anchor="ctr"/>
          <a:lstStyle/>
          <a:p>
            <a:r>
              <a:rPr lang="en-US" altLang="en-US"/>
              <a:t>Regression Analysis</a:t>
            </a:r>
          </a:p>
        </p:txBody>
      </p:sp>
      <p:sp>
        <p:nvSpPr>
          <p:cNvPr id="2263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0487" rIns="90487"/>
          <a:lstStyle/>
          <a:p>
            <a:r>
              <a:rPr lang="en-US" altLang="en-US"/>
              <a:t>Allows us to explicitly deal with seasonality</a:t>
            </a:r>
          </a:p>
          <a:p>
            <a:r>
              <a:rPr lang="en-US" altLang="en-US"/>
              <a:t>Function:  x = b sin </a:t>
            </a:r>
            <a:r>
              <a:rPr lang="en-US" altLang="en-US">
                <a:latin typeface="Symbol" pitchFamily="18" charset="2"/>
              </a:rPr>
              <a:t></a:t>
            </a:r>
            <a:r>
              <a:rPr lang="en-US" altLang="en-US"/>
              <a:t>t+</a:t>
            </a:r>
            <a:r>
              <a:rPr lang="en-US" altLang="en-US">
                <a:latin typeface="Symbol" pitchFamily="18" charset="2"/>
              </a:rPr>
              <a:t></a:t>
            </a:r>
            <a:r>
              <a:rPr lang="en-US" altLang="en-US"/>
              <a:t>)</a:t>
            </a:r>
          </a:p>
          <a:p>
            <a:pPr>
              <a:buFont typeface="Monotype Sorts" pitchFamily="2" charset="2"/>
              <a:buNone/>
            </a:pPr>
            <a:r>
              <a:rPr lang="en-US" altLang="en-US"/>
              <a:t>		b = amplitude</a:t>
            </a:r>
          </a:p>
          <a:p>
            <a:pPr>
              <a:buFont typeface="Monotype Sorts" pitchFamily="2" charset="2"/>
              <a:buNone/>
            </a:pPr>
            <a:r>
              <a:rPr lang="en-US" altLang="en-US"/>
              <a:t>		 t+</a:t>
            </a:r>
            <a:r>
              <a:rPr lang="en-US" altLang="en-US">
                <a:latin typeface="Symbol" pitchFamily="18" charset="2"/>
              </a:rPr>
              <a:t></a:t>
            </a:r>
            <a:r>
              <a:rPr lang="en-US" altLang="en-US"/>
              <a:t> = origin (0) + offset</a:t>
            </a:r>
          </a:p>
          <a:p>
            <a:pPr>
              <a:buFont typeface="Monotype Sorts" pitchFamily="2" charset="2"/>
              <a:buNone/>
            </a:pPr>
            <a:r>
              <a:rPr lang="en-US" altLang="en-US"/>
              <a:t>		</a:t>
            </a:r>
            <a:r>
              <a:rPr lang="en-US" altLang="en-US">
                <a:latin typeface="Symbol" pitchFamily="18" charset="2"/>
              </a:rPr>
              <a:t></a:t>
            </a:r>
            <a:r>
              <a:rPr lang="en-US" altLang="en-US"/>
              <a:t> = 	length of sin wave</a:t>
            </a:r>
          </a:p>
          <a:p>
            <a:pPr>
              <a:buFont typeface="Monotype Sorts" pitchFamily="2" charset="2"/>
              <a:buNone/>
            </a:pPr>
            <a:r>
              <a:rPr lang="en-US" altLang="en-US"/>
              <a:t>		  	= 2(</a:t>
            </a:r>
            <a:r>
              <a:rPr lang="en-US" altLang="en-US">
                <a:latin typeface="Symbol" pitchFamily="18" charset="2"/>
              </a:rPr>
              <a:t></a:t>
            </a:r>
            <a:r>
              <a:rPr lang="en-US" altLang="en-US"/>
              <a:t>)/12 for 12-period season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7-</a:t>
            </a:r>
            <a:fld id="{AB63A352-0B20-45AF-8599-ED06578850D7}" type="slidenum">
              <a:rPr lang="en-US" altLang="en-US"/>
              <a:pPr/>
              <a:t>65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22733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487" rIns="90487" anchor="ctr"/>
          <a:lstStyle/>
          <a:p>
            <a:r>
              <a:rPr lang="en-US" altLang="en-US" dirty="0"/>
              <a:t>Regression for Seasonality</a:t>
            </a:r>
          </a:p>
        </p:txBody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0487" rIns="90487"/>
          <a:lstStyle/>
          <a:p>
            <a:r>
              <a:rPr lang="en-US" altLang="en-US"/>
              <a:t>Recall:</a:t>
            </a:r>
          </a:p>
          <a:p>
            <a:pPr>
              <a:buFont typeface="Monotype Sorts" pitchFamily="2" charset="2"/>
              <a:buNone/>
            </a:pPr>
            <a:r>
              <a:rPr lang="en-US" altLang="en-US"/>
              <a:t>		 </a:t>
            </a:r>
            <a:r>
              <a:rPr lang="en-US" altLang="en-US" b="1"/>
              <a:t>x = b sin </a:t>
            </a:r>
            <a:r>
              <a:rPr lang="en-US" altLang="en-US" b="1">
                <a:latin typeface="Symbol" pitchFamily="18" charset="2"/>
              </a:rPr>
              <a:t></a:t>
            </a:r>
            <a:r>
              <a:rPr lang="en-US" altLang="en-US" b="1"/>
              <a:t>t+</a:t>
            </a:r>
            <a:r>
              <a:rPr lang="en-US" altLang="en-US" b="1">
                <a:latin typeface="Symbol" pitchFamily="18" charset="2"/>
              </a:rPr>
              <a:t></a:t>
            </a:r>
            <a:r>
              <a:rPr lang="en-US" altLang="en-US" b="1"/>
              <a:t>)</a:t>
            </a:r>
          </a:p>
          <a:p>
            <a:pPr>
              <a:buFont typeface="Monotype Sorts" pitchFamily="2" charset="2"/>
              <a:buNone/>
            </a:pPr>
            <a:r>
              <a:rPr lang="en-US" altLang="en-US" b="1"/>
              <a:t>		    = b</a:t>
            </a:r>
            <a:r>
              <a:rPr lang="en-US" altLang="en-US" b="1" baseline="-25000"/>
              <a:t>1</a:t>
            </a:r>
            <a:r>
              <a:rPr lang="en-US" altLang="en-US" b="1"/>
              <a:t> sin </a:t>
            </a:r>
            <a:r>
              <a:rPr lang="en-US" altLang="en-US" b="1">
                <a:latin typeface="Symbol" pitchFamily="18" charset="2"/>
              </a:rPr>
              <a:t></a:t>
            </a:r>
            <a:r>
              <a:rPr lang="en-US" altLang="en-US" b="1"/>
              <a:t>t + b</a:t>
            </a:r>
            <a:r>
              <a:rPr lang="en-US" altLang="en-US" b="1" baseline="-25000"/>
              <a:t>2</a:t>
            </a:r>
            <a:r>
              <a:rPr lang="en-US" altLang="en-US" b="1"/>
              <a:t> cos </a:t>
            </a:r>
            <a:r>
              <a:rPr lang="en-US" altLang="en-US" b="1">
                <a:latin typeface="Symbol" pitchFamily="18" charset="2"/>
              </a:rPr>
              <a:t></a:t>
            </a:r>
            <a:r>
              <a:rPr lang="en-US" altLang="en-US" b="1"/>
              <a:t>t</a:t>
            </a:r>
          </a:p>
          <a:p>
            <a:endParaRPr lang="en-US" altLang="en-US"/>
          </a:p>
          <a:p>
            <a:r>
              <a:rPr lang="en-US" altLang="en-US"/>
              <a:t>Thus, if we want to use a model for a 12-period season where there is a symmetric pattern:</a:t>
            </a:r>
          </a:p>
          <a:p>
            <a:pPr>
              <a:buFont typeface="Monotype Sorts" pitchFamily="2" charset="2"/>
              <a:buNone/>
            </a:pPr>
            <a:r>
              <a:rPr lang="en-US" altLang="en-US"/>
              <a:t>	</a:t>
            </a:r>
          </a:p>
          <a:p>
            <a:pPr>
              <a:buFont typeface="Monotype Sorts" pitchFamily="2" charset="2"/>
              <a:buNone/>
            </a:pPr>
            <a:r>
              <a:rPr lang="en-US" altLang="en-US"/>
              <a:t>	</a:t>
            </a:r>
            <a:r>
              <a:rPr lang="en-US" altLang="en-US" b="1"/>
              <a:t>D</a:t>
            </a:r>
            <a:r>
              <a:rPr lang="en-US" altLang="en-US" b="1" baseline="-25000"/>
              <a:t>t</a:t>
            </a:r>
            <a:r>
              <a:rPr lang="en-US" altLang="en-US" b="1"/>
              <a:t>=b</a:t>
            </a:r>
            <a:r>
              <a:rPr lang="en-US" altLang="en-US" b="1" baseline="-25000"/>
              <a:t>1</a:t>
            </a:r>
            <a:r>
              <a:rPr lang="en-US" altLang="en-US" b="1"/>
              <a:t> + b</a:t>
            </a:r>
            <a:r>
              <a:rPr lang="en-US" altLang="en-US" b="1" baseline="-25000"/>
              <a:t>2</a:t>
            </a:r>
            <a:r>
              <a:rPr lang="en-US" altLang="en-US" b="1"/>
              <a:t> sin (2</a:t>
            </a:r>
            <a:r>
              <a:rPr lang="en-US" altLang="en-US" b="1">
                <a:latin typeface="Symbol" pitchFamily="18" charset="2"/>
              </a:rPr>
              <a:t></a:t>
            </a:r>
            <a:r>
              <a:rPr lang="en-US" altLang="en-US" b="1"/>
              <a:t>t + b</a:t>
            </a:r>
            <a:r>
              <a:rPr lang="en-US" altLang="en-US" b="1" baseline="-25000"/>
              <a:t>3</a:t>
            </a:r>
            <a:r>
              <a:rPr lang="en-US" altLang="en-US" b="1"/>
              <a:t> cos (2</a:t>
            </a:r>
            <a:r>
              <a:rPr lang="en-US" altLang="en-US" b="1">
                <a:latin typeface="Symbol" pitchFamily="18" charset="2"/>
              </a:rPr>
              <a:t></a:t>
            </a:r>
            <a:r>
              <a:rPr lang="en-US" altLang="en-US" b="1"/>
              <a:t>t + </a:t>
            </a:r>
            <a:r>
              <a:rPr lang="en-US" altLang="en-US" b="1">
                <a:latin typeface="Symbol" pitchFamily="18" charset="2"/>
              </a:rPr>
              <a:t></a:t>
            </a:r>
            <a:r>
              <a:rPr lang="en-US" altLang="en-US" b="1" baseline="-25000"/>
              <a:t>t</a:t>
            </a:r>
            <a:endParaRPr lang="en-US" altLang="en-US" b="1"/>
          </a:p>
          <a:p>
            <a:endParaRPr lang="en-US" altLang="en-US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7-</a:t>
            </a:r>
            <a:fld id="{89E4E27F-D413-4AB4-8224-9EA05773F9B6}" type="slidenum">
              <a:rPr lang="en-US" altLang="en-US"/>
              <a:pPr/>
              <a:t>66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22835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487" rIns="90487" anchor="ctr"/>
          <a:lstStyle/>
          <a:p>
            <a:r>
              <a:rPr lang="en-US" altLang="en-US"/>
              <a:t>Model Adaptations</a:t>
            </a:r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0487" rIns="90487"/>
          <a:lstStyle/>
          <a:p>
            <a:r>
              <a:rPr lang="en-US" altLang="en-US"/>
              <a:t>What if there was a trend component?</a:t>
            </a:r>
          </a:p>
          <a:p>
            <a:pPr>
              <a:buFont typeface="Monotype Sorts" pitchFamily="2" charset="2"/>
              <a:buNone/>
            </a:pPr>
            <a:r>
              <a:rPr lang="en-US" altLang="en-US"/>
              <a:t>		</a:t>
            </a:r>
            <a:r>
              <a:rPr lang="en-US" altLang="en-US" b="1">
                <a:solidFill>
                  <a:schemeClr val="tx1"/>
                </a:solidFill>
              </a:rPr>
              <a:t>Add a trend term:  b</a:t>
            </a:r>
            <a:r>
              <a:rPr lang="en-US" altLang="en-US" b="1" baseline="-25000">
                <a:solidFill>
                  <a:schemeClr val="tx1"/>
                </a:solidFill>
              </a:rPr>
              <a:t>4</a:t>
            </a:r>
            <a:r>
              <a:rPr lang="en-US" altLang="en-US" b="1">
                <a:solidFill>
                  <a:schemeClr val="tx1"/>
                </a:solidFill>
              </a:rPr>
              <a:t>t</a:t>
            </a:r>
          </a:p>
          <a:p>
            <a:pPr>
              <a:buFont typeface="Monotype Sorts" pitchFamily="2" charset="2"/>
              <a:buNone/>
            </a:pPr>
            <a:endParaRPr lang="en-US" altLang="en-US"/>
          </a:p>
          <a:p>
            <a:r>
              <a:rPr lang="en-US" altLang="en-US"/>
              <a:t>What if there was a growth or shrinkage with the seasonal amplitude?</a:t>
            </a:r>
          </a:p>
          <a:p>
            <a:pPr>
              <a:buFont typeface="Monotype Sorts" pitchFamily="2" charset="2"/>
              <a:buNone/>
            </a:pPr>
            <a:r>
              <a:rPr lang="en-US" altLang="en-US"/>
              <a:t>		 </a:t>
            </a:r>
            <a:r>
              <a:rPr lang="en-US" altLang="en-US" b="1">
                <a:solidFill>
                  <a:schemeClr val="tx1"/>
                </a:solidFill>
              </a:rPr>
              <a:t>Rewrite:  	b</a:t>
            </a:r>
            <a:r>
              <a:rPr lang="en-US" altLang="en-US" b="1" baseline="-25000">
                <a:solidFill>
                  <a:schemeClr val="tx1"/>
                </a:solidFill>
              </a:rPr>
              <a:t>2</a:t>
            </a:r>
            <a:r>
              <a:rPr lang="en-US" altLang="en-US" b="1">
                <a:solidFill>
                  <a:schemeClr val="tx1"/>
                </a:solidFill>
              </a:rPr>
              <a:t> sin </a:t>
            </a:r>
            <a:r>
              <a:rPr lang="en-US" altLang="en-US" b="1">
                <a:solidFill>
                  <a:schemeClr val="tx1"/>
                </a:solidFill>
                <a:latin typeface="Symbol" pitchFamily="18" charset="2"/>
              </a:rPr>
              <a:t></a:t>
            </a:r>
            <a:r>
              <a:rPr lang="en-US" altLang="en-US" b="1">
                <a:solidFill>
                  <a:schemeClr val="tx1"/>
                </a:solidFill>
              </a:rPr>
              <a:t>t</a:t>
            </a:r>
          </a:p>
          <a:p>
            <a:pPr>
              <a:buFont typeface="Monotype Sorts" pitchFamily="2" charset="2"/>
              <a:buNone/>
            </a:pPr>
            <a:r>
              <a:rPr lang="en-US" altLang="en-US" b="1">
                <a:solidFill>
                  <a:schemeClr val="tx1"/>
                </a:solidFill>
              </a:rPr>
              <a:t>			 as: 	(b</a:t>
            </a:r>
            <a:r>
              <a:rPr lang="en-US" altLang="en-US" b="1" baseline="-25000">
                <a:solidFill>
                  <a:schemeClr val="tx1"/>
                </a:solidFill>
              </a:rPr>
              <a:t>1</a:t>
            </a:r>
            <a:r>
              <a:rPr lang="en-US" altLang="en-US" b="1">
                <a:solidFill>
                  <a:schemeClr val="tx1"/>
                </a:solidFill>
              </a:rPr>
              <a:t> + b</a:t>
            </a:r>
            <a:r>
              <a:rPr lang="en-US" altLang="en-US" b="1" baseline="-25000">
                <a:solidFill>
                  <a:schemeClr val="tx1"/>
                </a:solidFill>
              </a:rPr>
              <a:t>2</a:t>
            </a:r>
            <a:r>
              <a:rPr lang="en-US" altLang="en-US" b="1">
                <a:solidFill>
                  <a:schemeClr val="tx1"/>
                </a:solidFill>
              </a:rPr>
              <a:t>t)sin </a:t>
            </a:r>
            <a:r>
              <a:rPr lang="en-US" altLang="en-US" b="1">
                <a:solidFill>
                  <a:schemeClr val="tx1"/>
                </a:solidFill>
                <a:latin typeface="Symbol" pitchFamily="18" charset="2"/>
              </a:rPr>
              <a:t></a:t>
            </a:r>
            <a:r>
              <a:rPr lang="en-US" altLang="en-US" b="1">
                <a:solidFill>
                  <a:schemeClr val="tx1"/>
                </a:solidFill>
              </a:rPr>
              <a:t>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7-</a:t>
            </a:r>
            <a:fld id="{FE5A858D-7DAA-4D65-9E5E-98B265C94527}" type="slidenum">
              <a:rPr lang="en-US" altLang="en-US"/>
              <a:pPr/>
              <a:t>67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22937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487" rIns="90487" anchor="ctr"/>
          <a:lstStyle/>
          <a:p>
            <a:r>
              <a:rPr lang="en-US" altLang="en-US" sz="2800"/>
              <a:t>Snow Tires Example:</a:t>
            </a:r>
            <a:br>
              <a:rPr lang="en-US" altLang="en-US" sz="2800"/>
            </a:br>
            <a:r>
              <a:rPr lang="en-US" altLang="en-US" sz="2800"/>
              <a:t>Regression Analysis</a:t>
            </a:r>
          </a:p>
        </p:txBody>
      </p:sp>
      <p:sp>
        <p:nvSpPr>
          <p:cNvPr id="229379" name="Rectangle 3"/>
          <p:cNvSpPr>
            <a:spLocks noChangeArrowheads="1"/>
          </p:cNvSpPr>
          <p:nvPr/>
        </p:nvSpPr>
        <p:spPr bwMode="auto">
          <a:xfrm>
            <a:off x="609600" y="1600200"/>
            <a:ext cx="8153400" cy="1541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en-US" sz="2800" b="1"/>
              <a:t>D</a:t>
            </a:r>
            <a:r>
              <a:rPr lang="en-US" altLang="en-US" sz="2800" b="1" baseline="-25000"/>
              <a:t>t</a:t>
            </a:r>
            <a:r>
              <a:rPr lang="en-US" altLang="en-US" sz="2800" b="1"/>
              <a:t>=191.8 + 77.2 sin (2</a:t>
            </a:r>
            <a:r>
              <a:rPr lang="en-US" altLang="en-US" sz="2800" b="1">
                <a:latin typeface="Symbol" pitchFamily="18" charset="2"/>
              </a:rPr>
              <a:t></a:t>
            </a:r>
            <a:r>
              <a:rPr lang="en-US" altLang="en-US" sz="2800" b="1"/>
              <a:t>t - 14.6 cos (2</a:t>
            </a:r>
            <a:r>
              <a:rPr lang="en-US" altLang="en-US" sz="2800" b="1">
                <a:latin typeface="Symbol" pitchFamily="18" charset="2"/>
              </a:rPr>
              <a:t></a:t>
            </a:r>
            <a:r>
              <a:rPr lang="en-US" altLang="en-US" sz="2800" b="1"/>
              <a:t>t +2.45t</a:t>
            </a:r>
          </a:p>
          <a:p>
            <a:pPr>
              <a:spcBef>
                <a:spcPct val="20000"/>
              </a:spcBef>
            </a:pPr>
            <a:endParaRPr lang="en-US" altLang="en-US" sz="2800"/>
          </a:p>
          <a:p>
            <a:pPr>
              <a:spcBef>
                <a:spcPct val="20000"/>
              </a:spcBef>
            </a:pPr>
            <a:endParaRPr lang="en-US" altLang="en-US" sz="2800"/>
          </a:p>
        </p:txBody>
      </p:sp>
      <p:graphicFrame>
        <p:nvGraphicFramePr>
          <p:cNvPr id="2" name="Object 4"/>
          <p:cNvGraphicFramePr>
            <a:graphicFrameLocks noChangeAspect="1"/>
          </p:cNvGraphicFramePr>
          <p:nvPr/>
        </p:nvGraphicFramePr>
        <p:xfrm>
          <a:off x="1041400" y="2336800"/>
          <a:ext cx="7213600" cy="4289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94594"/>
            <a:ext cx="8229600" cy="4006205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Measures whether errors tend to be high or low</a:t>
            </a:r>
          </a:p>
          <a:p>
            <a:pPr lvl="1"/>
            <a:r>
              <a:rPr lang="en-US" dirty="0" smtClean="0"/>
              <a:t>If errors are random, unbiased, then </a:t>
            </a:r>
            <a:r>
              <a:rPr lang="en-US" i="1" dirty="0" err="1" smtClean="0">
                <a:latin typeface="Times New Roman"/>
                <a:cs typeface="Times New Roman"/>
              </a:rPr>
              <a:t>bias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n</a:t>
            </a:r>
            <a:r>
              <a:rPr lang="en-US" dirty="0" smtClean="0"/>
              <a:t> ≈ 0</a:t>
            </a:r>
          </a:p>
          <a:p>
            <a:r>
              <a:rPr lang="en-US" dirty="0" smtClean="0"/>
              <a:t>If error is unbiased, plot of error over time should cluster around </a:t>
            </a:r>
            <a:r>
              <a:rPr lang="en-US" i="1" dirty="0" smtClean="0">
                <a:latin typeface="Times New Roman"/>
                <a:cs typeface="Times New Roman"/>
              </a:rPr>
              <a:t>E</a:t>
            </a:r>
            <a:r>
              <a:rPr lang="en-US" dirty="0" smtClean="0">
                <a:latin typeface="Times New Roman"/>
                <a:cs typeface="Times New Roman"/>
              </a:rPr>
              <a:t> = 0</a:t>
            </a:r>
            <a:r>
              <a:rPr lang="en-US" dirty="0" smtClean="0"/>
              <a:t> line</a:t>
            </a:r>
          </a:p>
          <a:p>
            <a:r>
              <a:rPr lang="en-US" dirty="0" smtClean="0"/>
              <a:t>Useful for detecting new trends (e.g., auto demand drop in 2008-9)</a:t>
            </a:r>
          </a:p>
          <a:p>
            <a:pPr lvl="1"/>
            <a:r>
              <a:rPr lang="en-US" dirty="0" smtClean="0"/>
              <a:t>Or new inaccuracy in forecast method</a:t>
            </a:r>
          </a:p>
          <a:p>
            <a:endParaRPr lang="en-US" dirty="0"/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9625492"/>
              </p:ext>
            </p:extLst>
          </p:nvPr>
        </p:nvGraphicFramePr>
        <p:xfrm>
          <a:off x="3657600" y="1600200"/>
          <a:ext cx="1774323" cy="99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721" name="Equation" r:id="rId3" imgW="812800" imgH="457200" progId="Equation.DSMT4">
                  <p:embed/>
                </p:oleObj>
              </mc:Choice>
              <mc:Fallback>
                <p:oleObj name="Equation" r:id="rId3" imgW="8128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1600200"/>
                        <a:ext cx="1774323" cy="998537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solidFill>
                          <a:schemeClr val="accent6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 smtClean="0"/>
              <a:t>7-</a:t>
            </a:r>
            <a:fld id="{83AFE101-69DB-47E0-8896-25B656A633EA}" type="slidenum">
              <a:rPr lang="en-US" altLang="en-US" smtClean="0"/>
              <a:pPr/>
              <a:t>68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17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Signal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Bias, too, uses same units as demand</a:t>
            </a:r>
          </a:p>
          <a:p>
            <a:pPr lvl="1"/>
            <a:r>
              <a:rPr lang="en-US" dirty="0" smtClean="0"/>
              <a:t>Again, useful to express as ratio</a:t>
            </a:r>
          </a:p>
          <a:p>
            <a:r>
              <a:rPr lang="en-US" dirty="0" smtClean="0"/>
              <a:t>Typically, divide by MAD (not demands)</a:t>
            </a:r>
          </a:p>
          <a:p>
            <a:pPr marL="0" indent="0">
              <a:buNone/>
            </a:pPr>
            <a:r>
              <a:rPr lang="en-US" dirty="0" smtClean="0"/>
              <a:t>	…called </a:t>
            </a:r>
            <a:r>
              <a:rPr lang="en-US" b="1" dirty="0" smtClean="0">
                <a:solidFill>
                  <a:srgbClr val="800000"/>
                </a:solidFill>
              </a:rPr>
              <a:t>tracking signal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Usually conclude something’s wrong if TS is outside range ±6</a:t>
            </a:r>
          </a:p>
          <a:p>
            <a:endParaRPr lang="en-US" dirty="0"/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4960680"/>
              </p:ext>
            </p:extLst>
          </p:nvPr>
        </p:nvGraphicFramePr>
        <p:xfrm>
          <a:off x="3200400" y="3581400"/>
          <a:ext cx="1905000" cy="1012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46" name="Equation" r:id="rId3" imgW="812800" imgH="431800" progId="Equation.DSMT4">
                  <p:embed/>
                </p:oleObj>
              </mc:Choice>
              <mc:Fallback>
                <p:oleObj name="Equation" r:id="rId3" imgW="8128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3581400"/>
                        <a:ext cx="1905000" cy="1012289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solidFill>
                          <a:schemeClr val="accent6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 smtClean="0"/>
              <a:t>7-</a:t>
            </a:r>
            <a:fld id="{83AFE101-69DB-47E0-8896-25B656A633EA}" type="slidenum">
              <a:rPr lang="en-US" altLang="en-US" smtClean="0"/>
              <a:pPr/>
              <a:t>69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03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Categories of Forecasting Methods</a:t>
            </a:r>
          </a:p>
        </p:txBody>
      </p:sp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17638"/>
            <a:ext cx="7727950" cy="5059362"/>
          </a:xfrm>
        </p:spPr>
        <p:txBody>
          <a:bodyPr/>
          <a:lstStyle/>
          <a:p>
            <a:pPr marL="514350" indent="-514350">
              <a:buSzPct val="100000"/>
              <a:buFont typeface="Arial" charset="0"/>
              <a:buAutoNum type="arabicPeriod"/>
            </a:pPr>
            <a:r>
              <a:rPr lang="en-US" sz="2800" dirty="0" smtClean="0"/>
              <a:t>Qualitative</a:t>
            </a:r>
          </a:p>
          <a:p>
            <a:pPr lvl="1"/>
            <a:r>
              <a:rPr lang="en-US" sz="2400" dirty="0" smtClean="0"/>
              <a:t>Primarily subjective, rely on judgment</a:t>
            </a:r>
          </a:p>
          <a:p>
            <a:pPr marL="514350" indent="-514350">
              <a:buSzPct val="100000"/>
              <a:buFont typeface="Arial" charset="0"/>
              <a:buAutoNum type="arabicPeriod" startAt="2"/>
            </a:pPr>
            <a:r>
              <a:rPr lang="en-US" sz="2800" dirty="0" smtClean="0"/>
              <a:t>Time Series</a:t>
            </a:r>
          </a:p>
          <a:p>
            <a:pPr lvl="1"/>
            <a:r>
              <a:rPr lang="en-US" sz="2400" dirty="0" smtClean="0"/>
              <a:t>Use historical demand only</a:t>
            </a:r>
          </a:p>
          <a:p>
            <a:pPr lvl="1"/>
            <a:r>
              <a:rPr lang="en-US" sz="2400" dirty="0" smtClean="0"/>
              <a:t>Best with stable demand pattern </a:t>
            </a:r>
            <a:br>
              <a:rPr lang="en-US" sz="2400" dirty="0" smtClean="0"/>
            </a:br>
            <a:r>
              <a:rPr lang="en-US" sz="2400" dirty="0" smtClean="0"/>
              <a:t>(doesn’t mean no trend!)</a:t>
            </a:r>
          </a:p>
          <a:p>
            <a:pPr marL="514350" indent="-514350">
              <a:buSzPct val="100000"/>
              <a:buFont typeface="Arial" charset="0"/>
              <a:buAutoNum type="arabicPeriod" startAt="3"/>
            </a:pPr>
            <a:r>
              <a:rPr lang="en-US" sz="2800" dirty="0" smtClean="0"/>
              <a:t>Causal</a:t>
            </a:r>
          </a:p>
          <a:p>
            <a:pPr lvl="1"/>
            <a:r>
              <a:rPr lang="en-US" sz="2400" dirty="0" smtClean="0"/>
              <a:t>Relationship between demand and some other factor—weather, economy, etc. (</a:t>
            </a:r>
            <a:r>
              <a:rPr lang="en-US" sz="2400" dirty="0" smtClean="0">
                <a:solidFill>
                  <a:srgbClr val="800000"/>
                </a:solidFill>
              </a:rPr>
              <a:t>regression</a:t>
            </a:r>
            <a:r>
              <a:rPr lang="en-US" sz="2400" dirty="0" smtClean="0"/>
              <a:t>)</a:t>
            </a:r>
          </a:p>
          <a:p>
            <a:pPr marL="514350" indent="-514350">
              <a:buSzPct val="100000"/>
              <a:buFont typeface="Arial" charset="0"/>
              <a:buAutoNum type="arabicPeriod" startAt="4"/>
            </a:pPr>
            <a:r>
              <a:rPr lang="en-US" sz="2800" dirty="0" smtClean="0"/>
              <a:t>Simulation</a:t>
            </a:r>
          </a:p>
          <a:p>
            <a:pPr lvl="1"/>
            <a:r>
              <a:rPr lang="en-US" sz="2400" dirty="0" smtClean="0"/>
              <a:t>Imitate consumer choices that give rise to demand</a:t>
            </a:r>
          </a:p>
        </p:txBody>
      </p:sp>
      <p:sp>
        <p:nvSpPr>
          <p:cNvPr id="2" name="Rectangle 1"/>
          <p:cNvSpPr/>
          <p:nvPr/>
        </p:nvSpPr>
        <p:spPr>
          <a:xfrm>
            <a:off x="561474" y="2406316"/>
            <a:ext cx="7967579" cy="1751263"/>
          </a:xfrm>
          <a:prstGeom prst="rect">
            <a:avLst/>
          </a:prstGeom>
          <a:noFill/>
          <a:ln w="19050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 smtClean="0"/>
              <a:t>7-</a:t>
            </a:r>
            <a:fld id="{83AFE101-69DB-47E0-8896-25B656A633EA}" type="slidenum">
              <a:rPr lang="en-US" altLang="en-US" smtClean="0"/>
              <a:pPr/>
              <a:t>7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05600" y="2514600"/>
            <a:ext cx="167640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 smtClean="0"/>
              <a:t>emphasized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7069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Declining Alpha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Suppose demand increases or decreases suddenly</a:t>
            </a:r>
          </a:p>
          <a:p>
            <a:pPr lvl="1"/>
            <a:r>
              <a:rPr lang="en-US" sz="2400" dirty="0" smtClean="0"/>
              <a:t>New level</a:t>
            </a:r>
          </a:p>
          <a:p>
            <a:pPr lvl="1"/>
            <a:r>
              <a:rPr lang="en-US" sz="2400" dirty="0" smtClean="0"/>
              <a:t>But not a trend: Holt’s method doesn’t apply</a:t>
            </a:r>
          </a:p>
          <a:p>
            <a:r>
              <a:rPr lang="en-US" sz="2800" dirty="0" smtClean="0"/>
              <a:t>Want </a:t>
            </a:r>
            <a:r>
              <a:rPr lang="en-US" sz="2800" dirty="0" smtClean="0">
                <a:latin typeface="Symbol" charset="2"/>
                <a:cs typeface="Symbol" charset="2"/>
              </a:rPr>
              <a:t>a</a:t>
            </a:r>
            <a:r>
              <a:rPr lang="en-US" sz="2800" dirty="0" smtClean="0"/>
              <a:t> to start large and get smaller</a:t>
            </a:r>
          </a:p>
          <a:p>
            <a:pPr lvl="1"/>
            <a:r>
              <a:rPr lang="en-US" sz="2400" dirty="0" smtClean="0"/>
              <a:t>Give more weight to recent data</a:t>
            </a:r>
          </a:p>
          <a:p>
            <a:pPr lvl="1"/>
            <a:r>
              <a:rPr lang="en-US" sz="2400" dirty="0" smtClean="0"/>
              <a:t>And then revert to ES as usual</a:t>
            </a:r>
          </a:p>
          <a:p>
            <a:r>
              <a:rPr lang="en-US" sz="2800" dirty="0" smtClean="0"/>
              <a:t>Aim for </a:t>
            </a:r>
            <a:r>
              <a:rPr lang="en-US" sz="2800" dirty="0" smtClean="0">
                <a:latin typeface="Symbol" charset="2"/>
                <a:cs typeface="Symbol" charset="2"/>
              </a:rPr>
              <a:t>a = 1 - r</a:t>
            </a:r>
            <a:r>
              <a:rPr lang="en-US" sz="2800" dirty="0" smtClean="0"/>
              <a:t>; set </a:t>
            </a:r>
            <a:r>
              <a:rPr lang="en-US" sz="2800" dirty="0" smtClean="0">
                <a:latin typeface="Symbol" charset="2"/>
                <a:cs typeface="Symbol" charset="2"/>
              </a:rPr>
              <a:t>a</a:t>
            </a:r>
            <a:r>
              <a:rPr lang="en-US" sz="2800" baseline="-25000" dirty="0" smtClean="0">
                <a:latin typeface="Symbol" charset="2"/>
                <a:cs typeface="Symbol" charset="2"/>
              </a:rPr>
              <a:t>0</a:t>
            </a:r>
            <a:r>
              <a:rPr lang="en-US" sz="2800" dirty="0" smtClean="0">
                <a:latin typeface="Symbol" charset="2"/>
                <a:cs typeface="Symbol" charset="2"/>
              </a:rPr>
              <a:t> = 1</a:t>
            </a:r>
            <a:r>
              <a:rPr lang="en-US" sz="2800" dirty="0" smtClean="0"/>
              <a:t> and</a:t>
            </a:r>
            <a:endParaRPr lang="en-US" sz="2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402548"/>
              </p:ext>
            </p:extLst>
          </p:nvPr>
        </p:nvGraphicFramePr>
        <p:xfrm>
          <a:off x="3653749" y="5334000"/>
          <a:ext cx="1571393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770" name="Equation" r:id="rId3" imgW="673100" imgH="431800" progId="Equation.DSMT4">
                  <p:embed/>
                </p:oleObj>
              </mc:Choice>
              <mc:Fallback>
                <p:oleObj name="Equation" r:id="rId3" imgW="6731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53749" y="5334000"/>
                        <a:ext cx="1571393" cy="1008063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 smtClean="0"/>
              <a:t>7-</a:t>
            </a:r>
            <a:fld id="{83AFE101-69DB-47E0-8896-25B656A633EA}" type="slidenum">
              <a:rPr lang="en-US" altLang="en-US" smtClean="0"/>
              <a:pPr/>
              <a:t>70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04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228600"/>
            <a:ext cx="7772400" cy="990600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Selecting the Best </a:t>
            </a:r>
            <a:br>
              <a:rPr lang="en-US" sz="4000" dirty="0" smtClean="0"/>
            </a:br>
            <a:r>
              <a:rPr lang="en-US" sz="4000" dirty="0" smtClean="0"/>
              <a:t>Smoothing Constant</a:t>
            </a:r>
            <a:endParaRPr lang="en-US" sz="4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1600200"/>
            <a:ext cx="8305800" cy="4724400"/>
          </a:xfrm>
        </p:spPr>
        <p:txBody>
          <a:bodyPr/>
          <a:lstStyle/>
          <a:p>
            <a:r>
              <a:rPr lang="en-US" dirty="0" smtClean="0"/>
              <a:t>Generally keep constants &lt;0.2</a:t>
            </a:r>
          </a:p>
          <a:p>
            <a:r>
              <a:rPr lang="en-US" dirty="0" smtClean="0"/>
              <a:t>Choose constant that minimizes error measure</a:t>
            </a:r>
          </a:p>
          <a:p>
            <a:pPr lvl="1"/>
            <a:r>
              <a:rPr lang="en-US" dirty="0" smtClean="0"/>
              <a:t>MSE, MAD, or MAPE</a:t>
            </a:r>
          </a:p>
          <a:p>
            <a:pPr lvl="1"/>
            <a:r>
              <a:rPr lang="en-US" dirty="0" smtClean="0"/>
              <a:t>If don’t know which of these to use, </a:t>
            </a:r>
            <a:r>
              <a:rPr lang="en-US" i="1" dirty="0" smtClean="0"/>
              <a:t>use MSE</a:t>
            </a:r>
          </a:p>
          <a:p>
            <a:r>
              <a:rPr lang="en-US" dirty="0" smtClean="0"/>
              <a:t>Can use Solver for this purpose</a:t>
            </a:r>
          </a:p>
          <a:p>
            <a:r>
              <a:rPr lang="en-US" dirty="0" smtClean="0"/>
              <a:t>Update error measure over time and </a:t>
            </a:r>
            <a:br>
              <a:rPr lang="en-US" dirty="0" smtClean="0"/>
            </a:br>
            <a:r>
              <a:rPr lang="en-US" dirty="0" smtClean="0"/>
              <a:t>re-evaluate smoothing constants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 smtClean="0"/>
              <a:t>7-</a:t>
            </a:r>
            <a:fld id="{83AFE101-69DB-47E0-8896-25B656A633EA}" type="slidenum">
              <a:rPr lang="en-US" altLang="en-US" smtClean="0"/>
              <a:pPr/>
              <a:t>71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95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3248" y="228600"/>
            <a:ext cx="3384550" cy="1600200"/>
          </a:xfrm>
          <a:solidFill>
            <a:schemeClr val="bg1"/>
          </a:solidFill>
        </p:spPr>
        <p:txBody>
          <a:bodyPr rtlCol="0">
            <a:normAutofit fontScale="90000"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dirty="0" smtClean="0"/>
              <a:t>Selecting the Best Smoothing Constant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0400" y="152400"/>
            <a:ext cx="5915025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882650" y="5903913"/>
            <a:ext cx="10033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Figure 7-5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 smtClean="0"/>
              <a:t>7-</a:t>
            </a:r>
            <a:fld id="{83AFE101-69DB-47E0-8896-25B656A633EA}" type="slidenum">
              <a:rPr lang="en-US" altLang="en-US" smtClean="0"/>
              <a:pPr/>
              <a:t>72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22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Forecasting Demand at Tahoe Salt</a:t>
            </a:r>
          </a:p>
        </p:txBody>
      </p:sp>
      <p:sp>
        <p:nvSpPr>
          <p:cNvPr id="675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54100" y="1905000"/>
            <a:ext cx="7213600" cy="4114800"/>
          </a:xfrm>
        </p:spPr>
        <p:txBody>
          <a:bodyPr/>
          <a:lstStyle/>
          <a:p>
            <a:r>
              <a:rPr lang="en-US" smtClean="0"/>
              <a:t>Moving average</a:t>
            </a:r>
          </a:p>
          <a:p>
            <a:r>
              <a:rPr lang="en-US" smtClean="0"/>
              <a:t>Simple exponential smoothing</a:t>
            </a:r>
          </a:p>
          <a:p>
            <a:r>
              <a:rPr lang="en-US" smtClean="0"/>
              <a:t>Trend-corrected exponential smoothing</a:t>
            </a:r>
          </a:p>
          <a:p>
            <a:r>
              <a:rPr lang="en-US" smtClean="0"/>
              <a:t>Trend- and seasonality-corrected exponential smoothing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 smtClean="0"/>
              <a:t>7-</a:t>
            </a:r>
            <a:fld id="{83AFE101-69DB-47E0-8896-25B656A633EA}" type="slidenum">
              <a:rPr lang="en-US" altLang="en-US" smtClean="0"/>
              <a:pPr/>
              <a:t>73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93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3" name="Picture 5" descr="FG_07_00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1325" y="1371600"/>
            <a:ext cx="5699125" cy="5334000"/>
          </a:xfrm>
          <a:prstGeom prst="rect">
            <a:avLst/>
          </a:prstGeom>
          <a:noFill/>
        </p:spPr>
      </p:pic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5029200" cy="9144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Forecasting Demand at Tahoe Salt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895350" y="5903913"/>
            <a:ext cx="10033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Figure 7-7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 smtClean="0"/>
              <a:t>7-</a:t>
            </a:r>
            <a:fld id="{83AFE101-69DB-47E0-8896-25B656A633EA}" type="slidenum">
              <a:rPr lang="en-US" altLang="en-US" smtClean="0"/>
              <a:pPr/>
              <a:t>74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212840" y="381000"/>
            <a:ext cx="2658100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spcAft>
                <a:spcPts val="1200"/>
              </a:spcAft>
              <a:buClr>
                <a:srgbClr val="FF00FF"/>
              </a:buClr>
              <a:buSzPct val="75000"/>
            </a:pPr>
            <a:r>
              <a:rPr lang="en-US" sz="2800" kern="0" dirty="0">
                <a:solidFill>
                  <a:srgbClr val="000000"/>
                </a:solidFill>
                <a:latin typeface="Trebuchet MS"/>
                <a:cs typeface="Times New Roman" pitchFamily="18" charset="0"/>
              </a:rPr>
              <a:t>Moving average</a:t>
            </a:r>
          </a:p>
        </p:txBody>
      </p:sp>
    </p:spTree>
    <p:extLst>
      <p:ext uri="{BB962C8B-B14F-4D97-AF65-F5344CB8AC3E}">
        <p14:creationId xmlns:p14="http://schemas.microsoft.com/office/powerpoint/2010/main" val="124121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Forecasting Demand at Tahoe Salt</a:t>
            </a:r>
          </a:p>
        </p:txBody>
      </p:sp>
      <p:sp>
        <p:nvSpPr>
          <p:cNvPr id="696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54100" y="1905000"/>
            <a:ext cx="7213600" cy="2946400"/>
          </a:xfrm>
        </p:spPr>
        <p:txBody>
          <a:bodyPr/>
          <a:lstStyle/>
          <a:p>
            <a:pPr marL="0" indent="0">
              <a:spcAft>
                <a:spcPts val="1200"/>
              </a:spcAft>
              <a:buFont typeface="Arial" charset="0"/>
              <a:buNone/>
            </a:pPr>
            <a:r>
              <a:rPr lang="en-US" dirty="0" smtClean="0">
                <a:cs typeface="Times New Roman" pitchFamily="18" charset="0"/>
              </a:rPr>
              <a:t>Moving average</a:t>
            </a:r>
          </a:p>
          <a:p>
            <a:pPr marL="0" indent="0" algn="ctr">
              <a:spcAft>
                <a:spcPts val="1200"/>
              </a:spcAft>
              <a:buFont typeface="Arial" charset="0"/>
              <a:buNone/>
            </a:pP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baseline="-25000" dirty="0" smtClean="0"/>
              <a:t>12</a:t>
            </a:r>
            <a:r>
              <a:rPr lang="en-US" dirty="0" smtClean="0"/>
              <a:t> = 24,500</a:t>
            </a:r>
          </a:p>
          <a:p>
            <a:pPr marL="0" indent="0" algn="ctr">
              <a:spcAft>
                <a:spcPts val="1200"/>
              </a:spcAft>
              <a:buFont typeface="Arial" charset="0"/>
              <a:buNone/>
            </a:pP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/>
              <a:t>13</a:t>
            </a:r>
            <a:r>
              <a:rPr lang="en-US" dirty="0" smtClean="0"/>
              <a:t> =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/>
              <a:t>14</a:t>
            </a:r>
            <a:r>
              <a:rPr lang="en-US" dirty="0" smtClean="0"/>
              <a:t> =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/>
              <a:t>15</a:t>
            </a:r>
            <a:r>
              <a:rPr lang="en-US" dirty="0" smtClean="0"/>
              <a:t> =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/>
              <a:t>16</a:t>
            </a:r>
            <a:r>
              <a:rPr lang="en-US" dirty="0" smtClean="0"/>
              <a:t> =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baseline="-25000" dirty="0" smtClean="0"/>
              <a:t>12</a:t>
            </a:r>
            <a:r>
              <a:rPr lang="en-US" dirty="0" smtClean="0"/>
              <a:t> = 24,500</a:t>
            </a:r>
          </a:p>
          <a:p>
            <a:pPr marL="0" indent="0" algn="ctr">
              <a:spcAft>
                <a:spcPts val="1200"/>
              </a:spcAft>
              <a:buFont typeface="Arial" charset="0"/>
              <a:buNone/>
            </a:pPr>
            <a:r>
              <a:rPr lang="en-US" i="1" dirty="0" smtClean="0">
                <a:latin typeface="Symbol" pitchFamily="18" charset="2"/>
                <a:ea typeface="Symbol" pitchFamily="18" charset="2"/>
                <a:cs typeface="Symbol" pitchFamily="18" charset="2"/>
              </a:rPr>
              <a:t>s</a:t>
            </a:r>
            <a:r>
              <a:rPr lang="en-US" dirty="0" smtClean="0"/>
              <a:t> = 1.25 x 9,719 = 12,148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 smtClean="0"/>
              <a:t>7-</a:t>
            </a:r>
            <a:fld id="{83AFE101-69DB-47E0-8896-25B656A633EA}" type="slidenum">
              <a:rPr lang="en-US" altLang="en-US" smtClean="0"/>
              <a:pPr/>
              <a:t>75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21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61" name="Picture 5" descr="FG_07_00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56970" y="1305560"/>
            <a:ext cx="6586538" cy="5445125"/>
          </a:xfrm>
          <a:prstGeom prst="rect">
            <a:avLst/>
          </a:prstGeom>
          <a:noFill/>
        </p:spPr>
      </p:pic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4800600" cy="9144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Forecasting Demand at Tahoe Salt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09600" y="5903912"/>
            <a:ext cx="10033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dirty="0"/>
              <a:t>Figure 7-8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 smtClean="0"/>
              <a:t>7-</a:t>
            </a:r>
            <a:fld id="{83AFE101-69DB-47E0-8896-25B656A633EA}" type="slidenum">
              <a:rPr lang="en-US" altLang="en-US" smtClean="0"/>
              <a:pPr/>
              <a:t>76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156200" y="609600"/>
            <a:ext cx="3831498" cy="523220"/>
          </a:xfrm>
          <a:prstGeom prst="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2800" kern="0" dirty="0">
                <a:solidFill>
                  <a:srgbClr val="000000"/>
                </a:solidFill>
                <a:latin typeface="Trebuchet MS"/>
                <a:cs typeface="Times New Roman" pitchFamily="18" charset="0"/>
              </a:rPr>
              <a:t>exponential smoothing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71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Forecasting Demand at Tahoe Salt</a:t>
            </a:r>
          </a:p>
        </p:txBody>
      </p:sp>
      <p:sp>
        <p:nvSpPr>
          <p:cNvPr id="716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54100" y="1905000"/>
            <a:ext cx="7213600" cy="3479800"/>
          </a:xfrm>
        </p:spPr>
        <p:txBody>
          <a:bodyPr/>
          <a:lstStyle/>
          <a:p>
            <a:pPr marL="0" indent="0">
              <a:spcAft>
                <a:spcPts val="1200"/>
              </a:spcAft>
              <a:buFont typeface="Arial" charset="0"/>
              <a:buNone/>
            </a:pPr>
            <a:r>
              <a:rPr lang="en-US" dirty="0" smtClean="0">
                <a:cs typeface="Times New Roman" pitchFamily="18" charset="0"/>
              </a:rPr>
              <a:t>Single exponential smoothing</a:t>
            </a:r>
          </a:p>
          <a:p>
            <a:pPr marL="0" indent="0" algn="ctr">
              <a:spcAft>
                <a:spcPts val="1200"/>
              </a:spcAft>
              <a:buFont typeface="Arial" charset="0"/>
              <a:buNone/>
            </a:pP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baseline="-25000" dirty="0" smtClean="0"/>
              <a:t>0</a:t>
            </a:r>
            <a:r>
              <a:rPr lang="en-US" dirty="0" smtClean="0"/>
              <a:t> = 22,083</a:t>
            </a:r>
          </a:p>
          <a:p>
            <a:pPr marL="0" indent="0" algn="ctr">
              <a:spcAft>
                <a:spcPts val="1200"/>
              </a:spcAft>
              <a:buFont typeface="Arial" charset="0"/>
              <a:buNone/>
            </a:pP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baseline="-25000" dirty="0" smtClean="0"/>
              <a:t>12</a:t>
            </a:r>
            <a:r>
              <a:rPr lang="en-US" dirty="0" smtClean="0"/>
              <a:t> = 23,490</a:t>
            </a:r>
          </a:p>
          <a:p>
            <a:pPr marL="0" indent="0" algn="ctr">
              <a:spcAft>
                <a:spcPts val="1200"/>
              </a:spcAft>
              <a:buFont typeface="Arial" charset="0"/>
              <a:buNone/>
            </a:pP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/>
              <a:t>13</a:t>
            </a:r>
            <a:r>
              <a:rPr lang="en-US" dirty="0" smtClean="0"/>
              <a:t> =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/>
              <a:t>14</a:t>
            </a:r>
            <a:r>
              <a:rPr lang="en-US" dirty="0" smtClean="0"/>
              <a:t> =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/>
              <a:t>15</a:t>
            </a:r>
            <a:r>
              <a:rPr lang="en-US" dirty="0" smtClean="0"/>
              <a:t> =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/>
              <a:t>16</a:t>
            </a:r>
            <a:r>
              <a:rPr lang="en-US" dirty="0" smtClean="0"/>
              <a:t> =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baseline="-25000" dirty="0" smtClean="0"/>
              <a:t>12</a:t>
            </a:r>
            <a:r>
              <a:rPr lang="en-US" dirty="0" smtClean="0"/>
              <a:t> = 23,490</a:t>
            </a:r>
          </a:p>
          <a:p>
            <a:pPr marL="0" indent="0" algn="ctr">
              <a:spcAft>
                <a:spcPts val="1200"/>
              </a:spcAft>
              <a:buFont typeface="Arial" charset="0"/>
              <a:buNone/>
            </a:pPr>
            <a:r>
              <a:rPr lang="en-US" i="1" dirty="0" smtClean="0">
                <a:latin typeface="Symbol" pitchFamily="18" charset="2"/>
                <a:ea typeface="Symbol" pitchFamily="18" charset="2"/>
                <a:cs typeface="Symbol" pitchFamily="18" charset="2"/>
              </a:rPr>
              <a:t>s</a:t>
            </a:r>
            <a:r>
              <a:rPr lang="en-US" dirty="0" smtClean="0"/>
              <a:t> = 1.25 x 10,208 = 12,761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 smtClean="0"/>
              <a:t>7-</a:t>
            </a:r>
            <a:fld id="{83AFE101-69DB-47E0-8896-25B656A633EA}" type="slidenum">
              <a:rPr lang="en-US" altLang="en-US" smtClean="0"/>
              <a:pPr/>
              <a:t>77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61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9" name="Picture 5" descr="FG_07_009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695449" y="1295400"/>
            <a:ext cx="6481763" cy="5562600"/>
          </a:xfrm>
          <a:prstGeom prst="rect">
            <a:avLst/>
          </a:prstGeom>
          <a:noFill/>
        </p:spPr>
      </p:pic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4326730" cy="9144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Forecasting Demand at Tahoe Salt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895350" y="5903913"/>
            <a:ext cx="10033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Figure 7-9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 smtClean="0"/>
              <a:t>7-</a:t>
            </a:r>
            <a:fld id="{83AFE101-69DB-47E0-8896-25B656A633EA}" type="slidenum">
              <a:rPr lang="en-US" altLang="en-US" smtClean="0"/>
              <a:pPr/>
              <a:t>78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936330" y="152400"/>
            <a:ext cx="4055270" cy="954107"/>
          </a:xfrm>
          <a:prstGeom prst="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spcAft>
                <a:spcPts val="1200"/>
              </a:spcAft>
              <a:buClr>
                <a:srgbClr val="FF00FF"/>
              </a:buClr>
              <a:buSzPct val="75000"/>
            </a:pPr>
            <a:r>
              <a:rPr lang="en-US" sz="2800" kern="0" dirty="0">
                <a:solidFill>
                  <a:srgbClr val="000000"/>
                </a:solidFill>
                <a:latin typeface="Trebuchet MS"/>
              </a:rPr>
              <a:t>Trend-Corrected Exponential Smoothing</a:t>
            </a:r>
          </a:p>
        </p:txBody>
      </p:sp>
    </p:spTree>
    <p:extLst>
      <p:ext uri="{BB962C8B-B14F-4D97-AF65-F5344CB8AC3E}">
        <p14:creationId xmlns:p14="http://schemas.microsoft.com/office/powerpoint/2010/main" val="382814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Forecasting Demand at Tahoe Salt</a:t>
            </a:r>
          </a:p>
        </p:txBody>
      </p:sp>
      <p:sp>
        <p:nvSpPr>
          <p:cNvPr id="737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447800"/>
            <a:ext cx="7632700" cy="5257800"/>
          </a:xfrm>
        </p:spPr>
        <p:txBody>
          <a:bodyPr/>
          <a:lstStyle/>
          <a:p>
            <a:pPr marL="0" indent="0">
              <a:spcAft>
                <a:spcPts val="1200"/>
              </a:spcAft>
              <a:buFont typeface="Arial" charset="0"/>
              <a:buNone/>
            </a:pPr>
            <a:r>
              <a:rPr lang="en-US" sz="2800" dirty="0" smtClean="0"/>
              <a:t>Trend-Corrected Exponential Smoothing</a:t>
            </a:r>
          </a:p>
          <a:p>
            <a:pPr marL="0" indent="0" algn="ctr">
              <a:spcAft>
                <a:spcPts val="1200"/>
              </a:spcAft>
              <a:buFont typeface="Arial" charset="0"/>
              <a:buNone/>
            </a:pPr>
            <a:r>
              <a:rPr lang="en-US" sz="2800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800" baseline="-25000" dirty="0" smtClean="0"/>
              <a:t>0</a:t>
            </a:r>
            <a:r>
              <a:rPr lang="en-US" sz="2800" dirty="0" smtClean="0"/>
              <a:t> = 12,015  and  </a:t>
            </a:r>
            <a:r>
              <a:rPr lang="en-US" sz="2800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baseline="-25000" dirty="0" smtClean="0"/>
              <a:t>0</a:t>
            </a:r>
            <a:r>
              <a:rPr lang="en-US" sz="2800" dirty="0" smtClean="0"/>
              <a:t> = 1,549</a:t>
            </a:r>
          </a:p>
          <a:p>
            <a:pPr marL="0" indent="0" algn="ctr">
              <a:spcAft>
                <a:spcPts val="1200"/>
              </a:spcAft>
              <a:buFont typeface="Arial" charset="0"/>
              <a:buNone/>
            </a:pPr>
            <a:r>
              <a:rPr lang="en-US" sz="2800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800" baseline="-25000" dirty="0" smtClean="0"/>
              <a:t>12</a:t>
            </a:r>
            <a:r>
              <a:rPr lang="en-US" sz="2800" dirty="0" smtClean="0"/>
              <a:t> = 30,443  and  </a:t>
            </a:r>
            <a:r>
              <a:rPr lang="en-US" sz="2800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baseline="-25000" dirty="0" smtClean="0"/>
              <a:t>12</a:t>
            </a:r>
            <a:r>
              <a:rPr lang="en-US" sz="2800" dirty="0" smtClean="0"/>
              <a:t> = 1,541</a:t>
            </a:r>
          </a:p>
          <a:p>
            <a:pPr marL="0" indent="0" algn="ctr">
              <a:spcAft>
                <a:spcPts val="1200"/>
              </a:spcAft>
              <a:buFont typeface="Arial" charset="0"/>
              <a:buNone/>
            </a:pPr>
            <a:r>
              <a:rPr lang="en-US" sz="2800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aseline="-25000" dirty="0" smtClean="0"/>
              <a:t>13</a:t>
            </a:r>
            <a:r>
              <a:rPr lang="en-US" sz="2800" dirty="0" smtClean="0"/>
              <a:t> = </a:t>
            </a:r>
            <a:r>
              <a:rPr lang="en-US" sz="2800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800" baseline="-25000" dirty="0" smtClean="0"/>
              <a:t>12</a:t>
            </a:r>
            <a:r>
              <a:rPr lang="en-US" sz="2800" dirty="0" smtClean="0"/>
              <a:t> + </a:t>
            </a:r>
            <a:r>
              <a:rPr lang="en-US" sz="2800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baseline="-25000" dirty="0" smtClean="0"/>
              <a:t>12</a:t>
            </a:r>
            <a:r>
              <a:rPr lang="en-US" sz="2800" dirty="0" smtClean="0"/>
              <a:t> = 30,443 + 1,541 = 31,984</a:t>
            </a:r>
          </a:p>
          <a:p>
            <a:pPr marL="0" indent="0" algn="ctr">
              <a:spcAft>
                <a:spcPts val="1200"/>
              </a:spcAft>
              <a:buFont typeface="Arial" charset="0"/>
              <a:buNone/>
            </a:pPr>
            <a:r>
              <a:rPr lang="en-US" sz="2800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aseline="-25000" dirty="0" smtClean="0"/>
              <a:t>14</a:t>
            </a:r>
            <a:r>
              <a:rPr lang="en-US" sz="2800" dirty="0" smtClean="0"/>
              <a:t> = </a:t>
            </a:r>
            <a:r>
              <a:rPr lang="en-US" sz="2800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800" baseline="-25000" dirty="0" smtClean="0"/>
              <a:t>12</a:t>
            </a:r>
            <a:r>
              <a:rPr lang="en-US" sz="2800" dirty="0" smtClean="0"/>
              <a:t> + 2</a:t>
            </a:r>
            <a:r>
              <a:rPr lang="en-US" sz="2800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baseline="-25000" dirty="0" smtClean="0"/>
              <a:t>12</a:t>
            </a:r>
            <a:r>
              <a:rPr lang="en-US" sz="2800" dirty="0" smtClean="0"/>
              <a:t> = 30,443 + 2 x 1,541 = 33,525</a:t>
            </a:r>
          </a:p>
          <a:p>
            <a:pPr marL="0" indent="0" algn="ctr">
              <a:spcAft>
                <a:spcPts val="1200"/>
              </a:spcAft>
              <a:buFont typeface="Arial" charset="0"/>
              <a:buNone/>
            </a:pPr>
            <a:r>
              <a:rPr lang="en-US" sz="2800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aseline="-25000" dirty="0" smtClean="0"/>
              <a:t>15</a:t>
            </a:r>
            <a:r>
              <a:rPr lang="en-US" sz="2800" dirty="0" smtClean="0"/>
              <a:t> = </a:t>
            </a:r>
            <a:r>
              <a:rPr lang="en-US" sz="2800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800" baseline="-25000" dirty="0" smtClean="0"/>
              <a:t>12</a:t>
            </a:r>
            <a:r>
              <a:rPr lang="en-US" sz="2800" dirty="0" smtClean="0"/>
              <a:t> + 3</a:t>
            </a:r>
            <a:r>
              <a:rPr lang="en-US" sz="2800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baseline="-25000" dirty="0" smtClean="0"/>
              <a:t>12</a:t>
            </a:r>
            <a:r>
              <a:rPr lang="en-US" sz="2800" dirty="0" smtClean="0"/>
              <a:t> = 30,443 + 3 x 1,541 = 35,066</a:t>
            </a:r>
          </a:p>
          <a:p>
            <a:pPr marL="0" indent="0" algn="ctr">
              <a:spcAft>
                <a:spcPts val="1200"/>
              </a:spcAft>
              <a:buFont typeface="Arial" charset="0"/>
              <a:buNone/>
            </a:pPr>
            <a:r>
              <a:rPr lang="en-US" sz="2800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aseline="-25000" dirty="0" smtClean="0"/>
              <a:t>16</a:t>
            </a:r>
            <a:r>
              <a:rPr lang="en-US" sz="2800" dirty="0" smtClean="0"/>
              <a:t> = </a:t>
            </a:r>
            <a:r>
              <a:rPr lang="en-US" sz="2800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800" baseline="-25000" dirty="0" smtClean="0"/>
              <a:t>12</a:t>
            </a:r>
            <a:r>
              <a:rPr lang="en-US" sz="2800" dirty="0" smtClean="0"/>
              <a:t> + 4</a:t>
            </a:r>
            <a:r>
              <a:rPr lang="en-US" sz="2800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baseline="-25000" dirty="0" smtClean="0"/>
              <a:t>12</a:t>
            </a:r>
            <a:r>
              <a:rPr lang="en-US" sz="2800" dirty="0" smtClean="0"/>
              <a:t> = 30,443 + 4 x 1,541 = 36,607</a:t>
            </a:r>
          </a:p>
          <a:p>
            <a:pPr marL="0" indent="0" algn="ctr">
              <a:spcAft>
                <a:spcPts val="1200"/>
              </a:spcAft>
              <a:buFont typeface="Arial" charset="0"/>
              <a:buNone/>
            </a:pPr>
            <a:r>
              <a:rPr lang="en-US" sz="2800" i="1" dirty="0" smtClean="0">
                <a:latin typeface="Symbol" pitchFamily="18" charset="2"/>
                <a:ea typeface="Symbol" pitchFamily="18" charset="2"/>
                <a:cs typeface="Symbol" pitchFamily="18" charset="2"/>
              </a:rPr>
              <a:t>s</a:t>
            </a:r>
            <a:r>
              <a:rPr lang="en-US" sz="2800" dirty="0" smtClean="0"/>
              <a:t> = 1.25 x 8,836 = 11,045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 smtClean="0"/>
              <a:t>7-</a:t>
            </a:r>
            <a:fld id="{83AFE101-69DB-47E0-8896-25B656A633EA}" type="slidenum">
              <a:rPr lang="en-US" altLang="en-US" smtClean="0"/>
              <a:pPr/>
              <a:t>79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65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7-</a:t>
            </a:r>
            <a:fld id="{59298C00-A482-4F3B-B065-BB2FD7104976}" type="slidenum">
              <a:rPr lang="en-US" altLang="en-US"/>
              <a:pPr/>
              <a:t>8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Qualitative Models</a:t>
            </a:r>
          </a:p>
        </p:txBody>
      </p:sp>
      <p:graphicFrame>
        <p:nvGraphicFramePr>
          <p:cNvPr id="15769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598816"/>
              </p:ext>
            </p:extLst>
          </p:nvPr>
        </p:nvGraphicFramePr>
        <p:xfrm>
          <a:off x="461963" y="1828800"/>
          <a:ext cx="8220075" cy="404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32" name="Worksheet" r:id="rId3" imgW="4579648" imgH="2255417" progId="Excel.Sheet.8">
                  <p:embed/>
                </p:oleObj>
              </mc:Choice>
              <mc:Fallback>
                <p:oleObj name="Worksheet" r:id="rId3" imgW="4579648" imgH="2255417" progId="Excel.Shee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963" y="1828800"/>
                        <a:ext cx="8220075" cy="40481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6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7" name="Picture 5" descr="FG_07_0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76200"/>
            <a:ext cx="6633154" cy="6705600"/>
          </a:xfrm>
          <a:prstGeom prst="rect">
            <a:avLst/>
          </a:prstGeom>
          <a:noFill/>
        </p:spPr>
      </p:pic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2743200"/>
            <a:ext cx="2913458" cy="17526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Forecasting Demand at Tahoe Salt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895350" y="6211888"/>
            <a:ext cx="110331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dirty="0"/>
              <a:t>Figure 7-10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 smtClean="0"/>
              <a:t>7-</a:t>
            </a:r>
            <a:fld id="{83AFE101-69DB-47E0-8896-25B656A633EA}" type="slidenum">
              <a:rPr lang="en-US" altLang="en-US" smtClean="0"/>
              <a:pPr/>
              <a:t>80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1960" y="4518918"/>
            <a:ext cx="2362200" cy="1384995"/>
          </a:xfrm>
          <a:prstGeom prst="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spcAft>
                <a:spcPts val="1200"/>
              </a:spcAft>
              <a:buClr>
                <a:srgbClr val="FF00FF"/>
              </a:buClr>
              <a:buSzPct val="75000"/>
            </a:pPr>
            <a:r>
              <a:rPr lang="en-US" sz="2800" kern="0" dirty="0">
                <a:solidFill>
                  <a:srgbClr val="000000"/>
                </a:solidFill>
                <a:latin typeface="Trebuchet MS"/>
              </a:rPr>
              <a:t>Trend- and Seasonality-Corrected</a:t>
            </a:r>
          </a:p>
        </p:txBody>
      </p:sp>
    </p:spTree>
    <p:extLst>
      <p:ext uri="{BB962C8B-B14F-4D97-AF65-F5344CB8AC3E}">
        <p14:creationId xmlns:p14="http://schemas.microsoft.com/office/powerpoint/2010/main" val="227711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Forecasting Demand at Tahoe Salt</a:t>
            </a:r>
          </a:p>
        </p:txBody>
      </p:sp>
      <p:sp>
        <p:nvSpPr>
          <p:cNvPr id="757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371600"/>
            <a:ext cx="7632700" cy="5410200"/>
          </a:xfrm>
        </p:spPr>
        <p:txBody>
          <a:bodyPr/>
          <a:lstStyle/>
          <a:p>
            <a:pPr marL="0" indent="0">
              <a:spcAft>
                <a:spcPts val="1200"/>
              </a:spcAft>
              <a:buFont typeface="Arial" charset="0"/>
              <a:buNone/>
            </a:pPr>
            <a:r>
              <a:rPr lang="en-US" sz="2800" dirty="0" smtClean="0"/>
              <a:t>Trend- and Seasonality-Corrected</a:t>
            </a:r>
          </a:p>
          <a:p>
            <a:pPr marL="0" indent="0" algn="ctr">
              <a:spcAft>
                <a:spcPts val="1200"/>
              </a:spcAft>
              <a:buFont typeface="Arial" charset="0"/>
              <a:buNone/>
            </a:pP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 = 18,439  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 =524</a:t>
            </a:r>
          </a:p>
          <a:p>
            <a:pPr marL="0" indent="0" algn="ctr">
              <a:spcAft>
                <a:spcPts val="1200"/>
              </a:spcAft>
              <a:buFont typeface="Arial" charset="0"/>
              <a:buNone/>
            </a:pP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= 0.47  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= 0.68  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400" baseline="-25000" dirty="0" smtClean="0"/>
              <a:t>3</a:t>
            </a:r>
            <a:r>
              <a:rPr lang="en-US" sz="2400" dirty="0" smtClean="0"/>
              <a:t> = 1.17  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400" baseline="-25000" dirty="0" smtClean="0"/>
              <a:t>4</a:t>
            </a:r>
            <a:r>
              <a:rPr lang="en-US" sz="2400" dirty="0" smtClean="0"/>
              <a:t> = 1.67</a:t>
            </a:r>
          </a:p>
          <a:p>
            <a:pPr marL="0" indent="0" algn="ctr">
              <a:spcAft>
                <a:spcPts val="1200"/>
              </a:spcAft>
              <a:buFont typeface="Arial" charset="0"/>
              <a:buNone/>
            </a:pP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400" baseline="-25000" dirty="0" smtClean="0"/>
              <a:t>12</a:t>
            </a:r>
            <a:r>
              <a:rPr lang="en-US" sz="2400" dirty="0" smtClean="0"/>
              <a:t> = 24,791  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400" baseline="-25000" dirty="0" smtClean="0"/>
              <a:t>12</a:t>
            </a:r>
            <a:r>
              <a:rPr lang="en-US" sz="2400" dirty="0" smtClean="0"/>
              <a:t> = 532</a:t>
            </a:r>
          </a:p>
          <a:p>
            <a:pPr marL="0" indent="0" algn="ctr">
              <a:spcAft>
                <a:spcPts val="1200"/>
              </a:spcAft>
              <a:buFont typeface="Arial" charset="0"/>
              <a:buNone/>
            </a:pP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baseline="-25000" dirty="0" smtClean="0"/>
              <a:t>13</a:t>
            </a:r>
            <a:r>
              <a:rPr lang="en-US" sz="2400" dirty="0" smtClean="0"/>
              <a:t> = (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400" baseline="-25000" dirty="0" smtClean="0"/>
              <a:t>12</a:t>
            </a:r>
            <a:r>
              <a:rPr lang="en-US" sz="2400" dirty="0" smtClean="0"/>
              <a:t> + 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400" baseline="-25000" dirty="0" smtClean="0"/>
              <a:t>12</a:t>
            </a:r>
            <a:r>
              <a:rPr lang="en-US" sz="2400" dirty="0" smtClean="0"/>
              <a:t>)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400" baseline="-25000" dirty="0" smtClean="0"/>
              <a:t>13 </a:t>
            </a:r>
            <a:r>
              <a:rPr lang="en-US" sz="2400" dirty="0" smtClean="0"/>
              <a:t>= (24,791 + 532)0.47 = 11,940</a:t>
            </a:r>
          </a:p>
          <a:p>
            <a:pPr marL="0" indent="0" algn="ctr">
              <a:spcAft>
                <a:spcPts val="1200"/>
              </a:spcAft>
              <a:buFont typeface="Arial" charset="0"/>
              <a:buNone/>
            </a:pP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baseline="-25000" dirty="0" smtClean="0"/>
              <a:t>14</a:t>
            </a:r>
            <a:r>
              <a:rPr lang="en-US" sz="2400" dirty="0" smtClean="0"/>
              <a:t> = (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400" baseline="-25000" dirty="0" smtClean="0"/>
              <a:t>12</a:t>
            </a:r>
            <a:r>
              <a:rPr lang="en-US" sz="2400" dirty="0" smtClean="0"/>
              <a:t> + 2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400" baseline="-25000" dirty="0" smtClean="0"/>
              <a:t>12</a:t>
            </a:r>
            <a:r>
              <a:rPr lang="en-US" sz="2400" dirty="0" smtClean="0"/>
              <a:t>)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400" baseline="-25000" dirty="0" smtClean="0"/>
              <a:t>13 </a:t>
            </a:r>
            <a:r>
              <a:rPr lang="en-US" sz="2400" dirty="0" smtClean="0"/>
              <a:t> = (24,791 + 2 x 532)0.68 = 17,579</a:t>
            </a:r>
          </a:p>
          <a:p>
            <a:pPr marL="0" indent="0" algn="ctr">
              <a:spcAft>
                <a:spcPts val="1200"/>
              </a:spcAft>
              <a:buFont typeface="Arial" charset="0"/>
              <a:buNone/>
            </a:pP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baseline="-25000" dirty="0" smtClean="0"/>
              <a:t>15</a:t>
            </a:r>
            <a:r>
              <a:rPr lang="en-US" sz="2400" dirty="0" smtClean="0"/>
              <a:t> = (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400" baseline="-25000" dirty="0" smtClean="0"/>
              <a:t>12</a:t>
            </a:r>
            <a:r>
              <a:rPr lang="en-US" sz="2400" dirty="0" smtClean="0"/>
              <a:t> + 3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400" baseline="-25000" dirty="0" smtClean="0"/>
              <a:t>12</a:t>
            </a:r>
            <a:r>
              <a:rPr lang="en-US" sz="2400" dirty="0" smtClean="0"/>
              <a:t>)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400" baseline="-25000" dirty="0" smtClean="0"/>
              <a:t>13 </a:t>
            </a:r>
            <a:r>
              <a:rPr lang="en-US" sz="2400" dirty="0" smtClean="0"/>
              <a:t> = (24,791 + 3 x 532)1.17 = 30,930</a:t>
            </a:r>
          </a:p>
          <a:p>
            <a:pPr marL="0" indent="0" algn="ctr">
              <a:spcAft>
                <a:spcPts val="1200"/>
              </a:spcAft>
              <a:buFont typeface="Arial" charset="0"/>
              <a:buNone/>
            </a:pP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baseline="-25000" dirty="0" smtClean="0"/>
              <a:t>16</a:t>
            </a:r>
            <a:r>
              <a:rPr lang="en-US" sz="2400" dirty="0" smtClean="0"/>
              <a:t> = (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400" baseline="-25000" dirty="0" smtClean="0"/>
              <a:t>12</a:t>
            </a:r>
            <a:r>
              <a:rPr lang="en-US" sz="2400" dirty="0" smtClean="0"/>
              <a:t> + 4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400" baseline="-25000" dirty="0" smtClean="0"/>
              <a:t>12</a:t>
            </a:r>
            <a:r>
              <a:rPr lang="en-US" sz="2400" dirty="0" smtClean="0"/>
              <a:t>)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400" baseline="-25000" dirty="0" smtClean="0"/>
              <a:t>13 </a:t>
            </a:r>
            <a:r>
              <a:rPr lang="en-US" sz="2400" dirty="0" smtClean="0"/>
              <a:t> = (24,791 + 4 x 532)1.67 = 44,928</a:t>
            </a:r>
          </a:p>
          <a:p>
            <a:pPr marL="0" indent="0" algn="ctr">
              <a:spcAft>
                <a:spcPts val="1200"/>
              </a:spcAft>
              <a:buFont typeface="Arial" charset="0"/>
              <a:buNone/>
            </a:pPr>
            <a:r>
              <a:rPr lang="en-US" sz="2400" i="1" dirty="0" smtClean="0">
                <a:latin typeface="Symbol" pitchFamily="18" charset="2"/>
                <a:ea typeface="Symbol" pitchFamily="18" charset="2"/>
                <a:cs typeface="Symbol" pitchFamily="18" charset="2"/>
              </a:rPr>
              <a:t>s</a:t>
            </a:r>
            <a:r>
              <a:rPr lang="en-US" sz="2400" dirty="0" smtClean="0"/>
              <a:t> = 1.25 x 1,469 = 1,836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 smtClean="0"/>
              <a:t>7-</a:t>
            </a:r>
            <a:fld id="{83AFE101-69DB-47E0-8896-25B656A633EA}" type="slidenum">
              <a:rPr lang="en-US" altLang="en-US" smtClean="0"/>
              <a:pPr/>
              <a:t>81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52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Forecasting Demand at Tahoe Salt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883020"/>
              </p:ext>
            </p:extLst>
          </p:nvPr>
        </p:nvGraphicFramePr>
        <p:xfrm>
          <a:off x="761999" y="1981201"/>
          <a:ext cx="7696201" cy="30210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87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1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31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8224"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Forecasting Method</a:t>
                      </a:r>
                    </a:p>
                  </a:txBody>
                  <a:tcP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MAD</a:t>
                      </a:r>
                    </a:p>
                  </a:txBody>
                  <a:tcP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err="1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MAPE</a:t>
                      </a:r>
                      <a:r>
                        <a:rPr lang="en-US" sz="1800" b="1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(%)</a:t>
                      </a:r>
                    </a:p>
                  </a:txBody>
                  <a:tcP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err="1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TS</a:t>
                      </a:r>
                      <a:r>
                        <a:rPr lang="en-US" sz="1800" b="1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 Range</a:t>
                      </a:r>
                    </a:p>
                  </a:txBody>
                  <a:tcP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816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Four-period moving average</a:t>
                      </a:r>
                      <a:endParaRPr lang="en-US" b="1" dirty="0" smtClean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812800" algn="r"/>
                        </a:tabLst>
                      </a:pPr>
                      <a:r>
                        <a:rPr lang="en-US" sz="1800" b="1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	9,719</a:t>
                      </a: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723900" algn="r"/>
                        </a:tabLst>
                        <a:defRPr/>
                      </a:pPr>
                      <a:r>
                        <a:rPr lang="en-US" sz="1800" b="1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	49</a:t>
                      </a:r>
                      <a:endParaRPr lang="en-US" b="1" dirty="0" smtClean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–1.52 to 2.21</a:t>
                      </a:r>
                      <a:endParaRPr lang="en-US" b="1" dirty="0" smtClean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816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Simple exponential smoothing</a:t>
                      </a:r>
                      <a:endParaRPr lang="en-US" b="1" dirty="0" smtClean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tabLst>
                          <a:tab pos="812800" algn="r"/>
                        </a:tabLst>
                      </a:pPr>
                      <a:r>
                        <a:rPr lang="en-US" sz="1800" b="1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	10,208</a:t>
                      </a: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tabLst>
                          <a:tab pos="723900" algn="r"/>
                        </a:tabLst>
                      </a:pPr>
                      <a:r>
                        <a:rPr lang="en-US" sz="1800" b="1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	59</a:t>
                      </a: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–1.38 to 2.15</a:t>
                      </a: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8224"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Holt’s model</a:t>
                      </a: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tabLst>
                          <a:tab pos="812800" algn="r"/>
                        </a:tabLst>
                      </a:pPr>
                      <a:r>
                        <a:rPr lang="en-US" sz="1800" b="1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	8,836</a:t>
                      </a: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tabLst>
                          <a:tab pos="723900" algn="r"/>
                        </a:tabLst>
                      </a:pPr>
                      <a:r>
                        <a:rPr lang="en-US" sz="1800" b="1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	52</a:t>
                      </a: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–2.15 to 2.00</a:t>
                      </a: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8224"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Winter’s model</a:t>
                      </a: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812800" algn="r"/>
                        </a:tabLst>
                      </a:pPr>
                      <a:r>
                        <a:rPr lang="en-US" sz="1800" b="1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	1,469</a:t>
                      </a: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723900" algn="r"/>
                        </a:tabLst>
                      </a:pPr>
                      <a:r>
                        <a:rPr lang="en-US" sz="1800" b="1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	8</a:t>
                      </a: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–2.74 to 4.00</a:t>
                      </a: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011988" y="5002213"/>
            <a:ext cx="9239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Table 7-2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 smtClean="0"/>
              <a:t>7-</a:t>
            </a:r>
            <a:fld id="{83AFE101-69DB-47E0-8896-25B656A633EA}" type="slidenum">
              <a:rPr lang="en-US" altLang="en-US" smtClean="0"/>
              <a:pPr/>
              <a:t>82</a:t>
            </a:fld>
            <a:endParaRPr lang="en-US" alt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16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7-</a:t>
            </a:r>
            <a:fld id="{B2576FD6-C65E-47EF-8AF9-1D1AEB33DA59}" type="slidenum">
              <a:rPr lang="en-US" altLang="en-US"/>
              <a:pPr/>
              <a:t>83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230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Forecasting in Practice</a:t>
            </a:r>
          </a:p>
        </p:txBody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95400"/>
            <a:ext cx="7772400" cy="5410200"/>
          </a:xfrm>
        </p:spPr>
        <p:txBody>
          <a:bodyPr/>
          <a:lstStyle/>
          <a:p>
            <a:r>
              <a:rPr lang="en-US" altLang="en-US" sz="2400" dirty="0"/>
              <a:t>Collaborate in building forecasts</a:t>
            </a:r>
          </a:p>
          <a:p>
            <a:r>
              <a:rPr lang="en-US" altLang="en-US" sz="2400" dirty="0"/>
              <a:t>The value of data depends on where you are in the supply chain</a:t>
            </a:r>
          </a:p>
          <a:p>
            <a:r>
              <a:rPr lang="en-US" altLang="en-US" sz="2400" dirty="0"/>
              <a:t>Be sure to distinguish between </a:t>
            </a:r>
            <a:r>
              <a:rPr lang="en-US" altLang="en-US" sz="2400" i="1" u="sng" dirty="0"/>
              <a:t>demand and sales</a:t>
            </a:r>
          </a:p>
          <a:p>
            <a:r>
              <a:rPr lang="en-US" altLang="en-US" sz="2400" dirty="0"/>
              <a:t>Tracking signals may be useful for indicating forecast bias.</a:t>
            </a:r>
          </a:p>
          <a:p>
            <a:r>
              <a:rPr lang="en-US" altLang="en-US" sz="2400" dirty="0"/>
              <a:t>Box-Jenkins methods require substantial data history, use the correlation structure of the data, and can provide significantly improved forecasts </a:t>
            </a:r>
            <a:r>
              <a:rPr lang="en-US" altLang="en-US" sz="2400" i="1" u="sng" dirty="0"/>
              <a:t>under some circumstances</a:t>
            </a:r>
            <a:r>
              <a:rPr lang="en-US" altLang="en-US" sz="2400" dirty="0"/>
              <a:t>. </a:t>
            </a:r>
          </a:p>
          <a:p>
            <a:r>
              <a:rPr lang="en-US" altLang="en-US" sz="2400" dirty="0"/>
              <a:t>Overly sophisticated forecasting methods can be problematic, especially for long term forecasting. (Refer to Figure on the next slide.)</a:t>
            </a:r>
          </a:p>
          <a:p>
            <a:endParaRPr lang="en-US" alt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en-US"/>
              <a:t>1-</a:t>
            </a:r>
            <a:fld id="{F71AF0EE-9BAA-4CF8-9EC2-9ECB0357B7C3}" type="slidenum">
              <a:rPr lang="en-US" altLang="en-US"/>
              <a:pPr/>
              <a:t>84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2314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8200" y="228600"/>
            <a:ext cx="7772400" cy="1143000"/>
          </a:xfrm>
        </p:spPr>
        <p:txBody>
          <a:bodyPr/>
          <a:lstStyle/>
          <a:p>
            <a:r>
              <a:rPr lang="en-US" altLang="en-US" sz="3200" b="1"/>
              <a:t>The Difficulty with </a:t>
            </a:r>
            <a:br>
              <a:rPr lang="en-US" altLang="en-US" sz="3200" b="1"/>
            </a:br>
            <a:r>
              <a:rPr lang="en-US" altLang="en-US" sz="3200" b="1"/>
              <a:t>Long-Term Forecasts</a:t>
            </a:r>
          </a:p>
        </p:txBody>
      </p:sp>
      <p:sp>
        <p:nvSpPr>
          <p:cNvPr id="23142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31428" name="Picture 4" descr="0212"/>
          <p:cNvPicPr>
            <a:picLocks noChangeAspect="1" noChangeArrowheads="1"/>
          </p:cNvPicPr>
          <p:nvPr/>
        </p:nvPicPr>
        <p:blipFill>
          <a:blip r:embed="rId3">
            <a:lum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0"/>
            <a:ext cx="8382000" cy="51419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17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7-</a:t>
            </a:r>
            <a:fld id="{BE21C899-736D-4337-B7FF-E4BD9570C4DB}" type="slidenum">
              <a:rPr lang="en-US" altLang="en-US"/>
              <a:pPr/>
              <a:t>9</a:t>
            </a:fld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Quantitative Methods</a:t>
            </a:r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305800" cy="2362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>
                <a:latin typeface="Tahoma" pitchFamily="34" charset="0"/>
              </a:rPr>
              <a:t>Time Series Models: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latin typeface="Tahoma" pitchFamily="34" charset="0"/>
              </a:rPr>
              <a:t>Assumes the future will follow same patterns as the past</a:t>
            </a:r>
          </a:p>
          <a:p>
            <a:pPr>
              <a:lnSpc>
                <a:spcPct val="90000"/>
              </a:lnSpc>
            </a:pPr>
            <a:r>
              <a:rPr lang="en-US" altLang="en-US" sz="2400">
                <a:latin typeface="Tahoma" pitchFamily="34" charset="0"/>
              </a:rPr>
              <a:t>Causal Models: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latin typeface="Tahoma" pitchFamily="34" charset="0"/>
              </a:rPr>
              <a:t>Explores cause-and-effect relationships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latin typeface="Tahoma" pitchFamily="34" charset="0"/>
              </a:rPr>
              <a:t>Uses leading indicators to predict the future</a:t>
            </a:r>
          </a:p>
        </p:txBody>
      </p:sp>
      <p:sp>
        <p:nvSpPr>
          <p:cNvPr id="163844" name="Rectangle 4"/>
          <p:cNvSpPr>
            <a:spLocks noChangeArrowheads="1"/>
          </p:cNvSpPr>
          <p:nvPr/>
        </p:nvSpPr>
        <p:spPr bwMode="auto">
          <a:xfrm>
            <a:off x="381000" y="3962400"/>
            <a:ext cx="7924800" cy="26670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08585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42875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77165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22885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68605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14325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60045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u"/>
            </a:pPr>
            <a:r>
              <a:rPr lang="en-US" altLang="en-US">
                <a:solidFill>
                  <a:srgbClr val="000000"/>
                </a:solidFill>
                <a:latin typeface="Tahoma" pitchFamily="34" charset="0"/>
              </a:rPr>
              <a:t>Strengths: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FontTx/>
              <a:buChar char="–"/>
            </a:pPr>
            <a:r>
              <a:rPr lang="en-US" altLang="en-US">
                <a:solidFill>
                  <a:srgbClr val="000000"/>
                </a:solidFill>
                <a:latin typeface="Tahoma" pitchFamily="34" charset="0"/>
              </a:rPr>
              <a:t>Consistent and objective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FontTx/>
              <a:buChar char="–"/>
            </a:pPr>
            <a:r>
              <a:rPr lang="en-US" altLang="en-US">
                <a:solidFill>
                  <a:srgbClr val="000000"/>
                </a:solidFill>
                <a:latin typeface="Tahoma" pitchFamily="34" charset="0"/>
              </a:rPr>
              <a:t>Can consider a lot of data at once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u"/>
            </a:pPr>
            <a:r>
              <a:rPr lang="en-US" altLang="en-US">
                <a:solidFill>
                  <a:srgbClr val="000000"/>
                </a:solidFill>
                <a:latin typeface="Tahoma" pitchFamily="34" charset="0"/>
              </a:rPr>
              <a:t>Weaknesses: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FontTx/>
              <a:buChar char="–"/>
            </a:pPr>
            <a:r>
              <a:rPr lang="en-US" altLang="en-US">
                <a:solidFill>
                  <a:srgbClr val="000000"/>
                </a:solidFill>
                <a:latin typeface="Tahoma" pitchFamily="34" charset="0"/>
              </a:rPr>
              <a:t>Necessary data isn’t always available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FontTx/>
              <a:buChar char="–"/>
            </a:pPr>
            <a:r>
              <a:rPr lang="en-US" altLang="en-US">
                <a:solidFill>
                  <a:srgbClr val="000000"/>
                </a:solidFill>
                <a:latin typeface="Tahoma" pitchFamily="34" charset="0"/>
              </a:rPr>
              <a:t>Forecast quality is dependent upon data quality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Side Bar.pot">
  <a:themeElements>
    <a:clrScheme name="">
      <a:dk1>
        <a:srgbClr val="0000CC"/>
      </a:dk1>
      <a:lt1>
        <a:srgbClr val="FFFFFF"/>
      </a:lt1>
      <a:dk2>
        <a:srgbClr val="0000CC"/>
      </a:dk2>
      <a:lt2>
        <a:srgbClr val="000099"/>
      </a:lt2>
      <a:accent1>
        <a:srgbClr val="FF6633"/>
      </a:accent1>
      <a:accent2>
        <a:srgbClr val="FF00FF"/>
      </a:accent2>
      <a:accent3>
        <a:srgbClr val="FFFFFF"/>
      </a:accent3>
      <a:accent4>
        <a:srgbClr val="0000AE"/>
      </a:accent4>
      <a:accent5>
        <a:srgbClr val="FFB8AD"/>
      </a:accent5>
      <a:accent6>
        <a:srgbClr val="E700E7"/>
      </a:accent6>
      <a:hlink>
        <a:srgbClr val="FF0000"/>
      </a:hlink>
      <a:folHlink>
        <a:srgbClr val="808080"/>
      </a:folHlink>
    </a:clrScheme>
    <a:fontScheme name="Side Bar.pot">
      <a:majorFont>
        <a:latin typeface="Arial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dbl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dbl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Side Bar.pot 1">
        <a:dk1>
          <a:srgbClr val="000099"/>
        </a:dk1>
        <a:lt1>
          <a:srgbClr val="FFFFFF"/>
        </a:lt1>
        <a:dk2>
          <a:srgbClr val="0000FF"/>
        </a:dk2>
        <a:lt2>
          <a:srgbClr val="FFFF00"/>
        </a:lt2>
        <a:accent1>
          <a:srgbClr val="FF6633"/>
        </a:accent1>
        <a:accent2>
          <a:srgbClr val="FF00FF"/>
        </a:accent2>
        <a:accent3>
          <a:srgbClr val="AAAAFF"/>
        </a:accent3>
        <a:accent4>
          <a:srgbClr val="DADADA"/>
        </a:accent4>
        <a:accent5>
          <a:srgbClr val="FFB8AD"/>
        </a:accent5>
        <a:accent6>
          <a:srgbClr val="E700E7"/>
        </a:accent6>
        <a:hlink>
          <a:srgbClr val="FF0000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de Bar.pot 2">
        <a:dk1>
          <a:srgbClr val="000066"/>
        </a:dk1>
        <a:lt1>
          <a:srgbClr val="CCECFF"/>
        </a:lt1>
        <a:dk2>
          <a:srgbClr val="000080"/>
        </a:dk2>
        <a:lt2>
          <a:srgbClr val="000000"/>
        </a:lt2>
        <a:accent1>
          <a:srgbClr val="9999FF"/>
        </a:accent1>
        <a:accent2>
          <a:srgbClr val="CC00FF"/>
        </a:accent2>
        <a:accent3>
          <a:srgbClr val="E2F4FF"/>
        </a:accent3>
        <a:accent4>
          <a:srgbClr val="000056"/>
        </a:accent4>
        <a:accent5>
          <a:srgbClr val="CACAFF"/>
        </a:accent5>
        <a:accent6>
          <a:srgbClr val="B900E7"/>
        </a:accent6>
        <a:hlink>
          <a:srgbClr val="00CC99"/>
        </a:hlink>
        <a:folHlink>
          <a:srgbClr val="0099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 Bar.pot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B2B2B2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797979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 Bar.pot 4">
        <a:dk1>
          <a:srgbClr val="000000"/>
        </a:dk1>
        <a:lt1>
          <a:srgbClr val="FFFFFF"/>
        </a:lt1>
        <a:dk2>
          <a:srgbClr val="660033"/>
        </a:dk2>
        <a:lt2>
          <a:srgbClr val="FFFF66"/>
        </a:lt2>
        <a:accent1>
          <a:srgbClr val="FF0033"/>
        </a:accent1>
        <a:accent2>
          <a:srgbClr val="CC6600"/>
        </a:accent2>
        <a:accent3>
          <a:srgbClr val="B8AAAD"/>
        </a:accent3>
        <a:accent4>
          <a:srgbClr val="DADADA"/>
        </a:accent4>
        <a:accent5>
          <a:srgbClr val="FFAAAD"/>
        </a:accent5>
        <a:accent6>
          <a:srgbClr val="B95C00"/>
        </a:accent6>
        <a:hlink>
          <a:srgbClr val="999933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C:\Apps\MSOffice\Templates\Presentation Designs\Side Bar.pot</Template>
  <TotalTime>13497</TotalTime>
  <Words>3279</Words>
  <Application>Microsoft Office PowerPoint</Application>
  <PresentationFormat>On-screen Show (4:3)</PresentationFormat>
  <Paragraphs>787</Paragraphs>
  <Slides>84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84</vt:i4>
      </vt:variant>
    </vt:vector>
  </HeadingPairs>
  <TitlesOfParts>
    <vt:vector size="97" baseType="lpstr">
      <vt:lpstr>Arial</vt:lpstr>
      <vt:lpstr>Geneva</vt:lpstr>
      <vt:lpstr>Gill Sans</vt:lpstr>
      <vt:lpstr>Monotype Sorts</vt:lpstr>
      <vt:lpstr>MS PGothic</vt:lpstr>
      <vt:lpstr>Symbol</vt:lpstr>
      <vt:lpstr>Tahoma</vt:lpstr>
      <vt:lpstr>Times New Roman</vt:lpstr>
      <vt:lpstr>Trebuchet MS</vt:lpstr>
      <vt:lpstr>Wingdings</vt:lpstr>
      <vt:lpstr>Side Bar.pot</vt:lpstr>
      <vt:lpstr>Worksheet</vt:lpstr>
      <vt:lpstr>Equation</vt:lpstr>
      <vt:lpstr>Chapter 7 Demand Forecasting in a Supply Chain</vt:lpstr>
      <vt:lpstr>Role of Forecasting  in a Supply Chain</vt:lpstr>
      <vt:lpstr>Collaborative Forecasting</vt:lpstr>
      <vt:lpstr>Characteristics of Forecasts</vt:lpstr>
      <vt:lpstr>Time Frame</vt:lpstr>
      <vt:lpstr>Factors that Influence Demand</vt:lpstr>
      <vt:lpstr>Categories of Forecasting Methods</vt:lpstr>
      <vt:lpstr>Types of Qualitative Models</vt:lpstr>
      <vt:lpstr>Types of Quantitative Methods</vt:lpstr>
      <vt:lpstr>Components of an Observation</vt:lpstr>
      <vt:lpstr>Systematic Component</vt:lpstr>
      <vt:lpstr>Static vs. Adaptive Methods</vt:lpstr>
      <vt:lpstr>Static Methods</vt:lpstr>
      <vt:lpstr>Estimating Level and Trend</vt:lpstr>
      <vt:lpstr>Tahoe Salt</vt:lpstr>
      <vt:lpstr>Deseasonalizing Demand</vt:lpstr>
      <vt:lpstr>Deseasonalizing Demand</vt:lpstr>
      <vt:lpstr>Deseasonalizing Demand</vt:lpstr>
      <vt:lpstr>Deseasonalizing Demand</vt:lpstr>
      <vt:lpstr>Deseasonalized Demand</vt:lpstr>
      <vt:lpstr>Deseasonalizing Demand</vt:lpstr>
      <vt:lpstr>Different Example…MP3 Players</vt:lpstr>
      <vt:lpstr>Different Example…MP3 Players</vt:lpstr>
      <vt:lpstr>MP3 Players:  Demand=a+b(Period)</vt:lpstr>
      <vt:lpstr>Adequacy of Regression</vt:lpstr>
      <vt:lpstr>Estimating Seasonal Factors</vt:lpstr>
      <vt:lpstr>Estimating Seasonal Factors </vt:lpstr>
      <vt:lpstr>Estimating Seasonal Factors</vt:lpstr>
      <vt:lpstr>Estimating the Forecast</vt:lpstr>
      <vt:lpstr>Basic Formula for Adaptive Forecasting</vt:lpstr>
      <vt:lpstr>General Steps in Adaptive Forecasting</vt:lpstr>
      <vt:lpstr>Mean Squared Error (MSE)</vt:lpstr>
      <vt:lpstr>Mean Absolute Deviation (MAD)</vt:lpstr>
      <vt:lpstr>MAD and SD</vt:lpstr>
      <vt:lpstr>Mean Absolute Percentage Error (MAPE)</vt:lpstr>
      <vt:lpstr>Moving Average</vt:lpstr>
      <vt:lpstr>Moving Average Example</vt:lpstr>
      <vt:lpstr>Moving Average Example</vt:lpstr>
      <vt:lpstr>Another Example:  Find Forecast for periods 13 and 20 using MA. </vt:lpstr>
      <vt:lpstr>Choice of N</vt:lpstr>
      <vt:lpstr>Moving Average Lags a Trend</vt:lpstr>
      <vt:lpstr>Moving Average</vt:lpstr>
      <vt:lpstr>Moving Average Example</vt:lpstr>
      <vt:lpstr>Simple Exponential Smoothing</vt:lpstr>
      <vt:lpstr>PowerPoint Presentation</vt:lpstr>
      <vt:lpstr>Simple Exponential Smoothing</vt:lpstr>
      <vt:lpstr>Simple Exponential Smoothing Example</vt:lpstr>
      <vt:lpstr>Exponential Smoothing Example</vt:lpstr>
      <vt:lpstr>Exponential Smoothing</vt:lpstr>
      <vt:lpstr>Holt’s Method (or Double ES, Trend-Corrected ES)</vt:lpstr>
      <vt:lpstr>Holt’s Method: Example</vt:lpstr>
      <vt:lpstr>Trend-Corrected Exponential Smoothing (Holt’s Model)</vt:lpstr>
      <vt:lpstr>Trend-Corrected Exponential Smoothing (Holt’s Model)</vt:lpstr>
      <vt:lpstr>Holt’s Model Example (continued)</vt:lpstr>
      <vt:lpstr>Example</vt:lpstr>
      <vt:lpstr>Example : Varying Smoothing Constants</vt:lpstr>
      <vt:lpstr>Example : Varying Smoothing Constants</vt:lpstr>
      <vt:lpstr>Example : Varying Smoothing Constants</vt:lpstr>
      <vt:lpstr>Trend- and Seasonality-Corrected Exponential Smoothing (Winters)</vt:lpstr>
      <vt:lpstr>Winter’s Method</vt:lpstr>
      <vt:lpstr>Updating Equations</vt:lpstr>
      <vt:lpstr>Winter’s Method: Example</vt:lpstr>
      <vt:lpstr>Winter’s Method: Example</vt:lpstr>
      <vt:lpstr>Regression Analysis</vt:lpstr>
      <vt:lpstr>Regression for Seasonality</vt:lpstr>
      <vt:lpstr>Model Adaptations</vt:lpstr>
      <vt:lpstr>Snow Tires Example: Regression Analysis</vt:lpstr>
      <vt:lpstr>Bias</vt:lpstr>
      <vt:lpstr>Tracking Signal</vt:lpstr>
      <vt:lpstr>Declining Alpha</vt:lpstr>
      <vt:lpstr>Selecting the Best  Smoothing Constant</vt:lpstr>
      <vt:lpstr>Selecting the Best Smoothing Constant</vt:lpstr>
      <vt:lpstr>Forecasting Demand at Tahoe Salt</vt:lpstr>
      <vt:lpstr>Forecasting Demand at Tahoe Salt</vt:lpstr>
      <vt:lpstr>Forecasting Demand at Tahoe Salt</vt:lpstr>
      <vt:lpstr>Forecasting Demand at Tahoe Salt</vt:lpstr>
      <vt:lpstr>Forecasting Demand at Tahoe Salt</vt:lpstr>
      <vt:lpstr>Forecasting Demand at Tahoe Salt</vt:lpstr>
      <vt:lpstr>Forecasting Demand at Tahoe Salt</vt:lpstr>
      <vt:lpstr>Forecasting Demand at Tahoe Salt</vt:lpstr>
      <vt:lpstr>Forecasting Demand at Tahoe Salt</vt:lpstr>
      <vt:lpstr>Forecasting Demand at Tahoe Salt</vt:lpstr>
      <vt:lpstr>Forecasting in Practice</vt:lpstr>
      <vt:lpstr>The Difficulty with  Long-Term Forecasts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Forecasting and Aggregate Planning</dc:title>
  <dc:creator>Sunil Chopra</dc:creator>
  <cp:lastModifiedBy>GRW</cp:lastModifiedBy>
  <cp:revision>226</cp:revision>
  <cp:lastPrinted>2015-02-22T21:46:39Z</cp:lastPrinted>
  <dcterms:created xsi:type="dcterms:W3CDTF">1995-05-28T16:26:58Z</dcterms:created>
  <dcterms:modified xsi:type="dcterms:W3CDTF">2016-02-22T00:23:20Z</dcterms:modified>
</cp:coreProperties>
</file>